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1" r:id="rId3"/>
    <p:sldId id="260" r:id="rId4"/>
    <p:sldId id="257" r:id="rId5"/>
    <p:sldId id="256" r:id="rId6"/>
    <p:sldId id="259" r:id="rId7"/>
    <p:sldId id="258" r:id="rId8"/>
    <p:sldId id="262" r:id="rId9"/>
    <p:sldId id="268" r:id="rId10"/>
    <p:sldId id="266" r:id="rId11"/>
    <p:sldId id="267" r:id="rId12"/>
    <p:sldId id="263" r:id="rId13"/>
    <p:sldId id="265" r:id="rId14"/>
    <p:sldId id="269" r:id="rId15"/>
    <p:sldId id="270" r:id="rId16"/>
    <p:sldId id="272" r:id="rId17"/>
    <p:sldId id="271" r:id="rId18"/>
    <p:sldId id="273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A58C1-2469-4490-B4B1-6B6672B36C04}" type="datetimeFigureOut">
              <a:rPr lang="es-ES" smtClean="0"/>
              <a:pPr/>
              <a:t>21/12/2012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642CF-E930-4021-9893-D003C1FE9471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abriel\Desktop\Viaje a Paraguay abril 2012\CIMG49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5281" y="0"/>
            <a:ext cx="9405971" cy="7054479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5400" b="1" dirty="0" smtClean="0"/>
              <a:t>CAMPOS EN PARAGUAY</a:t>
            </a:r>
            <a:endParaRPr lang="es-ES" sz="5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4214818"/>
            <a:ext cx="8229600" cy="2357454"/>
          </a:xfrm>
        </p:spPr>
        <p:txBody>
          <a:bodyPr/>
          <a:lstStyle/>
          <a:p>
            <a:r>
              <a:rPr lang="es-ES" b="1" dirty="0" smtClean="0"/>
              <a:t>SE PRESENTA UN PEQUEÑO RESUMEN DE LOS CAMPOS, SU UBICACIÓN, LOS PUERTOS Y SU POTENCIAL AGRICOLA Y FORESTAL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273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273050"/>
            <a:ext cx="3429024" cy="585311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CLONES DE EUCALYPTUS DE 11 MESES SOBRE SUELOS ARENOSOS DEL NORTE DEL CHACO</a:t>
            </a:r>
            <a:endParaRPr lang="es-E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3008313" cy="571504"/>
          </a:xfrm>
          <a:solidFill>
            <a:schemeClr val="accent1">
              <a:tint val="40000"/>
            </a:schemeClr>
          </a:solidFill>
          <a:effectLst>
            <a:outerShdw blurRad="50800" dist="50800" dir="5400000" algn="ctr" rotWithShape="0">
              <a:schemeClr val="accent3">
                <a:lumMod val="60000"/>
                <a:lumOff val="40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CRECIMIENTO DE CLONES DE EUCALIPTUS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0" y="928670"/>
          <a:ext cx="4071934" cy="5759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572"/>
                <a:gridCol w="1123815"/>
                <a:gridCol w="1956547"/>
              </a:tblGrid>
              <a:tr h="462887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NUMERO</a:t>
                      </a:r>
                      <a:r>
                        <a:rPr lang="es-ES" sz="1400" baseline="0" dirty="0" smtClean="0"/>
                        <a:t> DE CLON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PROM. ALTURA AL AÑO(m)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ESPECIE</a:t>
                      </a:r>
                    </a:p>
                  </a:txBody>
                  <a:tcPr/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6,6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grandis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camaldulensis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6,7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grandis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camaldulensis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6,0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grandis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urophylla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grandis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camaldulensis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grandis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camaldulensis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grandis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camaldulensis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6,4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grandis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camaldulensis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grandis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camaldulensis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grandis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camaldulensis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102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urophylla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grandis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8971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7,2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Urophylla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camaldulensis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6,6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urophylla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grandis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246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6,6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botryoides</a:t>
                      </a: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x </a:t>
                      </a:r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saligna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2283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6,5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200" b="0" i="0" u="none" strike="noStrike" kern="1200" dirty="0" err="1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propinqua</a:t>
                      </a:r>
                      <a:endParaRPr lang="es-ES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33128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PROMEDIO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6,9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" sz="14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67175" y="0"/>
            <a:ext cx="50768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43042" y="357166"/>
            <a:ext cx="5929354" cy="5853113"/>
          </a:xfrm>
        </p:spPr>
        <p:txBody>
          <a:bodyPr>
            <a:normAutofit/>
          </a:bodyPr>
          <a:lstStyle/>
          <a:p>
            <a:pPr algn="ctr"/>
            <a:r>
              <a:rPr lang="es-ES" sz="4000" dirty="0" smtClean="0"/>
              <a:t>SORGO SOBRE CAMPOS EN AGUA DULCE </a:t>
            </a:r>
          </a:p>
          <a:p>
            <a:pPr algn="ctr"/>
            <a:r>
              <a:rPr lang="es-ES" sz="4000" dirty="0" smtClean="0"/>
              <a:t>CENTRO NORTE DEL CHACO</a:t>
            </a:r>
            <a:endParaRPr lang="es-ES" sz="4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214414" y="3857628"/>
            <a:ext cx="6643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EN EXPERIENCIAS PRELIMINARES SE OBTIENEN DE 4000 A 6000 KG DE SORGO POR HECTAREA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58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28794" y="428604"/>
            <a:ext cx="5111750" cy="5853113"/>
          </a:xfrm>
        </p:spPr>
        <p:txBody>
          <a:bodyPr>
            <a:normAutofit/>
          </a:bodyPr>
          <a:lstStyle/>
          <a:p>
            <a:pPr algn="ctr"/>
            <a:r>
              <a:rPr lang="es-ES" sz="4000" dirty="0" smtClean="0"/>
              <a:t>SOJA SOBRE RASTROJO DE SORGO</a:t>
            </a:r>
            <a:endParaRPr lang="es-ES" sz="4000" dirty="0"/>
          </a:p>
        </p:txBody>
      </p:sp>
      <p:sp>
        <p:nvSpPr>
          <p:cNvPr id="6" name="5 Rectángulo"/>
          <p:cNvSpPr/>
          <p:nvPr/>
        </p:nvSpPr>
        <p:spPr>
          <a:xfrm>
            <a:off x="1214414" y="3643314"/>
            <a:ext cx="6429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EN EXPERIENCIAS PRELIMINARES SE OBTIENEN DE 2000 A 3000 KG DE SOJA POR HECTAREA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BIOFUELS-BRAZIL-BIODIESEL"/>
          <p:cNvPicPr>
            <a:picLocks noChangeAspect="1" noChangeArrowheads="1"/>
          </p:cNvPicPr>
          <p:nvPr/>
        </p:nvPicPr>
        <p:blipFill>
          <a:blip r:embed="rId2" cstate="email">
            <a:lum bright="40000"/>
          </a:blip>
          <a:srcRect/>
          <a:stretch>
            <a:fillRect/>
          </a:stretch>
        </p:blipFill>
        <p:spPr bwMode="auto">
          <a:xfrm>
            <a:off x="214282" y="3429000"/>
            <a:ext cx="3428992" cy="2501044"/>
          </a:xfrm>
          <a:prstGeom prst="rect">
            <a:avLst/>
          </a:prstGeom>
          <a:noFill/>
        </p:spPr>
      </p:pic>
      <p:pic>
        <p:nvPicPr>
          <p:cNvPr id="6154" name="Picture 10" descr="http://www.capital.com.pa/wp-content/uploads/2011/07/87792358.jpg"/>
          <p:cNvPicPr>
            <a:picLocks noChangeAspect="1" noChangeArrowheads="1"/>
          </p:cNvPicPr>
          <p:nvPr/>
        </p:nvPicPr>
        <p:blipFill>
          <a:blip r:embed="rId3" cstate="email">
            <a:lum bright="17000"/>
          </a:blip>
          <a:srcRect/>
          <a:stretch>
            <a:fillRect/>
          </a:stretch>
        </p:blipFill>
        <p:spPr bwMode="auto">
          <a:xfrm>
            <a:off x="214282" y="1000108"/>
            <a:ext cx="3393307" cy="2262204"/>
          </a:xfrm>
          <a:prstGeom prst="rect">
            <a:avLst/>
          </a:prstGeom>
          <a:noFill/>
        </p:spPr>
      </p:pic>
      <p:pic>
        <p:nvPicPr>
          <p:cNvPr id="6146" name="Picture 2" descr="http://www.imta.gob.mx/cotennser/images/noticias/Cana_de_azucar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43306" y="1000108"/>
            <a:ext cx="5259592" cy="5136868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0"/>
            <a:ext cx="3571900" cy="1000108"/>
          </a:xfrm>
        </p:spPr>
        <p:txBody>
          <a:bodyPr>
            <a:noAutofit/>
          </a:bodyPr>
          <a:lstStyle/>
          <a:p>
            <a:pPr algn="ctr"/>
            <a:r>
              <a:rPr lang="es-ES" sz="2800" dirty="0" smtClean="0">
                <a:solidFill>
                  <a:srgbClr val="FF0000"/>
                </a:solidFill>
              </a:rPr>
              <a:t>PROYECTO EN DESARROLLO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4400" b="1" dirty="0" smtClean="0">
                <a:solidFill>
                  <a:srgbClr val="FF0000"/>
                </a:solidFill>
              </a:rPr>
              <a:t>CAÑA DE AZUCAR</a:t>
            </a:r>
            <a:endParaRPr lang="es-ES" sz="4400" b="1" dirty="0">
              <a:solidFill>
                <a:srgbClr val="FF0000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000108"/>
            <a:ext cx="3008313" cy="5126055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SE REALIZO LA PRIMER PLANTACION DE 30 HECTAREAS DE SEMILLERO DE CAÑA DE AZUCAR.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SE  PLANTARAN 20.000 HECTAREAS DE CAÑA EN 5 AÑOS.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SE REALIZARA UN INGENIO PARA PRODUCCION DE ETANOL CON CAPACIDAD DE 2.000.000 TONELADAS.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SE ESTIMA UNA PRODUCCION DE 100 TONELADAS DE CAÑA POR HECTAREA.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SE PRODUCIRAN  DE 130 A 150 MILLONES DE LITROS DE ETANOL POR AÑO.</a:t>
            </a:r>
          </a:p>
        </p:txBody>
      </p:sp>
      <p:sp>
        <p:nvSpPr>
          <p:cNvPr id="6148" name="AutoShape 4" descr="data:image/jpeg;base64,/9j/4AAQSkZJRgABAQAAAQABAAD/2wCEAAkGBhQSERUUEhQUFRUWGBYYGBYXGBUYGBcZFxYWGBcVGRgYHSYeGBkjHRQbHy8gJCcpLSwsFx8xNTAqNSYrLCkBCQoKDgwOGg8PGiwkHyUpLCwsLCwsLCwsKSwsLCwsKSwsLCwsLCksLCwsKSksKSwsLCwpLCwpLCwsLCwpKSwsLP/AABEIAMABBwMBIgACEQEDEQH/xAAcAAABBQEBAQAAAAAAAAAAAAAFAAEDBAYCBwj/xABGEAACAQMDAgQDBQYDBAgHAAABAhEAAyEEEjFBUQUTImEGMnEjQoGRoQczUrHR8BRiwXKCkuEVJFNzorLC8RYXQ1Rjk9L/xAAZAQADAQEBAAAAAAAAAAAAAAAAAgMBBAX/xAAnEQACAgICAgICAQUAAAAAAAAAAQIRAyESMUFREyIEMmEUFVJxgf/aAAwDAQACEQMRAD8A9bpA0qVACpUqVaA80qanFACilTTTE1gCJpbqY0xNAHU0qYGuqAFSpUqAFSpUqAFSFKkKAEaeaY0hQAjT0xp60BClNCNZ8U2UO0HzCOdkEA9i3H5TUem+K7TGCrL74I/SpPPjTpsqsM2rSDRrmubGoVxKMGHcZrsiq2mrRJ6dManmkBSisAY0qVKgBjTUppUAKlSpUASUqVKgBU4phT0AKmNKaVACimNPNM1AHJauSac08UAJK6phTxQA9KKVODQA1KnimoAanFOKegBqanpqAEawn7SPig2yultkgsN10jnaTCpPSYJPtHer3xZ8fjRFALD3d4DKwMK43hWVIBYsNyxiDvGeteO+MfGJ1GqvXSjQ7yFYjegA2hTGMbY/nU8tuLUSmNU7ZptJrxRbT68f3/OsTo/HbTdSp7HH/vRWzr1jBmvInjd9HqQyKjbaLXFcq2fYkfyrU+G+Nq8B4Dfof6GvL9N4kRwRRXS+J1mPJPE7Rs8UcvZ6hTGsx4T8S7YW4ZX+Lqv17itKtwEAgyCJBHUHg16+LLHIrR5eXFLG6Y9KlTTVSQjTGkTTE0ANSpUqywJqaaQNI1oD000ppqAOqVNupTQAjXDV3NcNQByprsGo1rugDqnFcg10DQA9IUqVACNKlSoAVMaes94/8bWNMCCdzj7o6H3IHTr2pXJR7GjFy0gpd8TCXhbubVDgeUxMbmBh7Z6A5UjvuI5Fc+J6xEEOcRLAAliJgIAMyxkfSaxOq+PfMVXe2EBVwEYb8XCE3MCIK+nAzO4YrKXviUXAwe27AxtJuNkDgQIIA6KG4FRlnVfVFI4W3sLftC+I7erti0Nvmq25Ftln2yQGF27K2wdqmVUOQQBIrzW74YZIR1uSVkoRgSZmckyOnej1+6CCpAUH7qmPz9JP50F1ulVQDu5mJ5P06zSLK5M6Pi4rYMuWIYgiM8fX2qRNVctHBJHY1c1WpW4qL5ZVlHzbmO72IaYPXFQXrHpKk8qCD2JGRTp2tiONPQcTV3bYtm9buWhcAZC6lQ46bScN9OaK6bxQjmvVPhfxmzr9Ek+W/oRb1kwwRwoDIVPA7GOooL4v+yuwwJ0rtp2PCmblrkcKx3KPZTAnjpUsn4yf6m4/yWv2BnwtZ/xV7ZPoQBrn0JhV9txBE9g3avSFJUQMxwMDHQUK+Ffh4aPTi1u3uSWd4jcxPT/KohRPb3oxFVw4ljVIjmyvI7FbvT3B7H+oxXdRbczSW6DxVrIkhpqQNMTWgKlTTSrAFb1IIJ+kfjXVx5BAmY494x/fvWQteKyLQBAAWeZJuISgB95LntgUR8L8bR3YIWI3SCQcjaAqjucKfx71COdSdAGl1IORMQT+A2/1NdrfBAOACAee4kD+dZrV+Mi0hYEfvWAPIAuKzIMHncpEd4qPT60rbt9WLqQcn5tOQqA9lmD2255pvlS0BoX1OJOJNtfxdhP6MB+ddXtdClj/ABbVHVjhRj/aMfiKx7eNk+QxJmGvlclsW94G3vuu2lA946VOvibPetoYATLNyoPypuz95iXgc/Z5gEhPmQGv80ACSM/mfoOTXTN7Ghw8QRSFQFrjZGVLsMSxMwFAI6gZAESBQfx/4xGmJUoxICmFBJYuYUbtvJyZAAgGCYqvNLyak30ada7rEeHftNs7XOpXydpiNwYxAOQY79Ca2Ok1IuIrgMAwBG4QYIkGOnNMpJ9GuLXZMK6rkU80wo9OTXM0posB6eo715UUsxCqoJZiYCgckntXj/iv7S2vveGnu7NOJeQSt1wekn5QeJxwoM0spUrGjHk6Nv8AHfxoNJbNuyGual4Cog3FQeWb+HEgYJ6xXluqcPua63rifLXazLMwWJlRBnuZpP4luErhWAOOWBHLtMsf09qC6nUhXD4z6WUkGFJ6wfofauNyeSR2xgsaLV+6zyXLNM8lj16KxgH6R9Kp3Ga0B61Ve2YI7QZPXpT6rWOFARYExOXYnuo4Hfr9a5fSpsUFma6fmKlWgZhdxB9XeJjjNOl7Nk147O11tx1MBBA9RifxVZxjrmqW9nQoQSQ0q3USc898Y4o/8PfAuq1ZHloUtYDXXDBImcE5unnC46ErXp/gH7ONPpjLKLzYO5wCojsnE+5mnUfRGU15PK9P8N32sNqGXZasrvLwBuCgGASZuMZgAYM5ImgfiFi6LXnbdls3WtqZX5kEupAJggRz3ETzXtn7QPD5Wy4ES+y6wWd9oKzCzcPPlmDEyN0D71Kx8NWtPoTZNnzfnTY4tlbbi5cIdN+2V3vuHq3AFeYp0kuyTyOR5D8MeLPp74u2CbdxOjTDrHqV4wy5z2welfRPhniK37KXUnbcUMAeR3U/QyPwoLodYly3bt+WUW26CLqqFujhzbAPqSHmYjgECtAgAAgQAMACAB0j2+lCasxu10dzTqf/AGrmaU09i8RzXD8Tie1dTXDz0rLNok2xIP4Rn6U1cBqZmjv9P+VYmbVkgp6iTPcR9P8ASmrbDgeaaPUFVZp2k8EySCq/NEQeR+NWNFrAgWHKENIn7pAI3EAk7o9Mc5+tQaCxEbtu3DPPAnKY++eyjmB3FQ39RKl9pVSfTJBIk4WR8zzyQIGRIrwlITwXb+s8xQkESQonptzg9DkIDyN7mZrn/HltgWSyhlWRAWVKvjjM4P8Akmhlq7ETyMBRAkgA5HeGYxzMVdt6pFX5SxOwbSWAk4AwMmZH4cmKbm7MItVfJBbbkFoKzwxnbuHAHkqJ56CKv6LxQWmDEFmbJKhdqhTEwSAxG5onqB7UNsrL3PUrFgoOCsFeExhRJPYERVbX3AbhCz6V7T930gD3Kif9qmTfg3+QonxQy33uKQFb5Q3qY5MZMDcSJ65AgekQH+KPiC5qCofYpTCsAodDmSpy3MHoCRwKp60GG9ZUKCcDdkjB24wDEDrB74EDxB0QgAqQSoe6FcCD6nYBdqyTAkMME5iunHcumVjKK7QT8K1z2UY2zpwymBevAl7bEc2yUZQcbcgkzyBWq8H/AGkXkNlb5W55kyMC4IEkEqAsgCev1PTG6Pxy6+nfzbK3bguLtubU2MCPlLJtUkH1CO+Yq7prOR55tEMTBSRtBC+oI4BQqwVx7g1a5R7LpRkez+H+MWr4JtNuAwRBBGJEg5iDVzdXlHw74uyXNqGFK70H/ZmSrp7rKyJ6NHSvTNBrBctq+MjMdCMMPzFVx5eTpksmLjtFvdSDVHurHftF+Nho7XlWmi/cWZH/ANK2ZBftuMELPucxVW0QSszP7WfjI3X/AMBpzuWR5xH33GVtA/wryx7iOhFYhdAEtlVM9Wb+Mj/0iYA9ppaHTxLH5mH/AAoeF/2m69h9at3X+6Bk8D/WO1c+SdvijsxY0lbKXhrQGtHsSv0PzfkTP41J5JYRgjYJMZJjj6Y5Pc01nw5jetqstdZgqWkhmafu9lnqTxk9MexeA/s609kBryi9cwc/u1MyAEJO6O7TPIAoUW3aBzS0zzb4d+DtTq1XYpFsSPMaFtkd5+ZjGIWeOlek/D/7ONNpwC485x1YDYD7J1/3p/CjPjnj9jR2xcvtsSQohZgwSBA446UD/wDmx4bE+e3/AOu5/qKpxiuyPOT6Nf8A6UzuAJJAAzJIGByZ7V55qf2uaZyVBNpIYbyyliYwQlvdHHVhzQVvi+zd9F3Uu1sghiN+9juG3bAxjofee1DnXSMWOzZ/FHxbaW2VVkZcF3JlQoO4+lZZ/lEgDg9emcN27BWWZbTEXA5QL8pY3C7LAgFTElsnkESOvfE1rYFW+omQwKuzKNwAUSVB9IYyYnesgwALel+K9MtohriXbm1RL7iCwHzAFCDtIGMAwswcCLt7Y6VaQUtO97a9q25QFh6mVYhTJLGGKk7cT93IEmrmi+I/lV7lsuSxLWjiSdh3CSAQ3IUxIzFZdvHLZbab1ookw0NLLhltrOQpiDgcjtVyz8T2GI3AKFB2ktaDQQQy70bzC3qI9ETuyPmFL4Go2fhnxD5kbtrFuBbDSBmCwZYAwevMCjFm8HEqZHfuO/0968sTxKwVTiVZtklZCsGlXFzDJkjiRI68ldT42m1Qbtk2wQpUFTcXGLq7cxJgj1RyCBIp4za7FcT0KuSaxPh123pmRrWpD28Ble4GBkiG5JVxBI6RMzM1qNB4xavki0+6OoBg+4PEdKdTsTiXv1pi1NNNTWahQJnr3HPvxSpmQf3/AMqVFgzz5tSNgEb2kM5mJYgQSwMqigMD0iMDFD/Ekupbe5dIBJT1CXMlbm0LgBPrB+ZTGaueKadFtW3usVRhanywFk7TtNw56Tt+g92qPxC/5ZKzt2sSrKUUkBVUlQQCEiJ2zO6ZNeRBCuOilpNK4wAyAcAkyTyT9THFWfENXGIOGO0CMtADGepAgSeCTnmqulTcIt2mZ2G58zt6hdxHtwcwPc1Yt2LaybhcEDcFUggAj5CSOfvAGMmOopa2LQ2nswhUiApDRE5C/KCIkHEg9QPc0137IQ3747SxGQwLpsA5HCkE44+tXtEVQW2IWGBI37iFJPRVzcIgYkf61B4het3maTsUBRyAnpwhEcEyV6xPJp7G46BNyyDDOxHqLFujCTtEdlboIzVC54cS1syrW4Vo2hjgZcBj8sgDEkluRyNdpfCLACi5fUAo3odmMySRhRwSeCVOYof4h4TZdbj2b53IceloUEg7BtbpAnEiOOhrBtMzizze/rHu3PtZ9J28QM4K8enoYxRHUeJ3FWPWsjID3FO2M2zH3WwxHsKv6e6BvtqS7pA9e6Dtgekv6jEcemd4rvX6NCVLJJKgFpwT6iWI5IgRM4x+HbKaTWhopsteG3wL7yIDbADmJNtX2t26gEQCR+J9F+F9eFVknJM/oAfygV5k94WgXuDaCysIBLQo2biMmOk+9ENB8QqbbOrwq8scRGe2PwzXNLkpckddpxpnpHxB8VJpbJuNk5CITG94MLjgYknoAa8Yv6h79xrt473dtxJGGbGY/hWBjsAOlT+J+PtqjvvEjYoAAIAgZaP8xwSTH1FVb+rO9VClZxJiYjEHiPpV1yJKKJ795bYlmz7CWJPtVO3qWuyLZFvvJ9UDruPSOg71GljqZLEZPWT0E4n/AE+pra/Anwat255t5fsrbAx0uOokIJ5RDBPvjqRQuK/2M22jR/s6+DhpbR1V1C15kYoPvKkTgH77x16EDvW7tXQygqQQQGBHBBEg/kZ/Gq6Xwcg/l3oT8TfE1vw+wjtbZwXFtUSARKu05MBQLZ/MVSMrOeSAf7Xs6ayP/wAp/RDXlg0g71rPjv4sOstaV7Csmb4ZHhgI8naTBgTuwT71j/Nv9fL/ABUf/wBUslJu0WxtKOzo6P6frUF2xtKD/Mv8xUmi8Ra1fDOLbhxBUKCBtEggNIk8UVu/GlrZb8rTXAwHrJs2GBPQr6ZH41nCYynjfegV/hBLTGSf1JpxoV/y1ePxmeDpz3/cWgfwgA1Mnxmf/tmP1sI386VwyFLw/wCSBf8A0eI4H980rWjDIsAEAv8ArH9KOaL4s0xf/rWjueXtP7vTWg042yWIG3mau+HePeHujbtM6ICAT5Qt/N2Nt+ev41klkS6BPG3SaMo3hy9VH5U3/Ryn5doPbiiGq1ubptILiI3pxJZCfmgcEDmk/hZ2lybQAAaAzkx1OVjHaaxc/Jj4+AWNEEILIZBWACBuAyRJ6QIoyPFWtMly2GVrTxnaBlHdsLhuRDESM80L07h3EZVcf1z9BRG2bLkrcW8DhlZFEQ+0QwJJmBE/jVG2uxEk3o9j+FviVdVZBYgXhhxAAJidyiT6Y/LrRsNXivht02m3WyQp3QRAnJLAgjBlhjH416r8PX7lywty6fU0nsIJ9JgdxmpxyeAnCthaaVcClT2So8y1OnRWd7nm+XeVWWFC7wdqyUaPUCrEKeIiM1G4ZWMOr7woQzOwwSpYMPlZpHUeoASRRZL3lq1tgxUkPsfcLRt3CTDK4YKwM9swZM4p39GPMPkNDCBtvKPs4UlVtuCZUwOD3zGK4uKNcbR1c1KgC0o2A7sqoUrJ4ZRBg75gZ9RO01SZS26QFKNJC7iSqryGJyAM+8z3AKv4f5losdrEXDILZKQXORPpG5QOgBpW9NsXepIGwkOFNw2zxIY7oK7v+Gfep1s3g+ir53n8Fir9ZMTMBVb7qkv6SeZ5qHRaZlJZUaLWYIYxtQ7sACSCc7QIgTE1Y1Vm4VdByFaCRAeCSVUNyIVvQciQR0rrQ3Fs25dmtyVjBDMq/wCzG2Z+YjpImJqlBKOylf0Y8wkKCERn+0Egq0QVA9DgsVmcHcTVbQs122v2t22wO0sgWCG4tKSVS20ZH3ZMYkUdv2iWc3IgqSPV6AdzjaYK7gQu2BwUyM4FumySwQHcYa27hQNuSx3ZluIwRPJxTLTsTg7M74lorzOCd59MF3ChiQeWiQGXGfpFGb+mm2t5o2RsI7tBMewyST0GBk4TMzNDW/VtINxNu5GV29LkFXdIj3EzGTUPiH2dgI8gv5hC7sjYB8pJzAuLmO47TSdtoI6TTKviQJC3I3G4WDdlKECB/CNhSAOKHauyrhbaELMEjZ8zdJOIH88UTszsFtvmZlZQ0RuVmQ5+7ICkA9V7VXTQ27fiLK2E8+8pBAI23fNFlw3G2WQ5iIp4bCM6VMGWLSKZJLiOAInBn1FoHI/KodRqbdoBQrkEgqJWAew2sSv0gA1Lf+FntJkqVAlX+66kSGyZBjoJIO4ZiqOl8J3EAAkz6IHqYzgAc5I56fhV6iam30g/8O+Gf4m8oX0KBJYydq5kwRAY/KsnJ+hr1/Q2ES2iIoCKBtHSOfzzJ9yaCfDnhK6eyq4LEDzDEbmI/wDKAYA7fWjlt+f0/v8AAVxzlbKuyaeo6+9Zn9oHwzd12lS3a2B1ui5DsQCoS4pEgHPrB/A1pVaRNdDv1ojNxdoVxTPHPG/hu5pNPpbN4rvnVOQh3D1GwAJgdF/U0HWyPet3+1H95p/9i7+rJ/SsOKryb2ViqRW1FgB7UdWK/wDhmf0onb0aqmI7BcZwIH/OhmoP2tn6k/oB/wCk0UZQLlsn+IgdBx+vPeuzHqBw5v3Z3/hQpEgE9TifoJHFXLFlOdo/IU11eB17fzPYfWpUClDgggSOs+2OtVpkbE1gfdUEdcT+hqt4D4aH1rI6q1pU3m2wkFiFAMdYzz2FXbVzH1iq/heoKa0EAHchHPRQ+fr7fSlk7TQ8XTsDeKaFEvX0jYqPGYwBmFPbIoeviCi1cG8ksjKAZPQx/OjPx3aH+KugnBNoj8Un+YNZsWAWAXif0GSa5or2djCvhOnAUAD7oHHVuTVtTJLHrJ9oAgD6V1oNOWXavzNhfckhVH1zU+p8Pe2QjqVnHTgZPB9xXNklbLwjos+FArsQKH3mWU9S3PuDuI4r2TSWSiKpIJAAwIGBEAV5n8GaTzNWpjCSx/3Rj/xEV6cDSp+Rcj8EoNKuAaVPZKjz/wAVveYrAblB28YViN0qqnINtre0pnBG3BgCfB3DrElxbY9g2xj6WTuwaUIxAdcjijzXkdUuGQtwN5kCSWtSCYEncUECIJ2wfuig6Brd1FBV0IZSR8zoSo5gH7sgzMoO1T0x+IU8N8Q8q5jyz93fGHbAsndO5N7JH1EZwDP4om0O9o285Yq+J3AsN4gAmCoYgEFfvGqjuqb9qsSTeAWAZhlLWpJwGgsBPpkRkEAh5i3d5W4QWtgKCPSVBjLZ9WMmBESZ5pao0GLdlvJ2bdxtyRmCFW4HAA2lyVZSBzAIAxTajR5azeaWcFGuFty9gC/IJ25JypwcE1TuWlW4w3MZWQWgRgoN3UuCB6o6ijFrWm+lssNzTJgRu9BBCx970T1ER1mtaowoteuHBXb57OTumNzsSccK4MiRH3ZmKj8Tvm0FZHby7rAbSMLccIbiMAM23JDE4GRkECYL/wAqWi5ILOpMD5rikrkHgMUA/wC75AYiuNXcLKrAstq8iTJhUuidslwVgiQTBP2gJ4FNFbMYH1SqIChriIWBJVpUyu1QpkAALB5Egdatarxaw1tGXyyFLry6lJYBV9XzLl4bIwMdDBpPELNy86utxdtv7RgAzKSAxIgbVO4rLRiCcUH1Wou+XvYM0lUD4Igk4LDliSJLST+VX4X2RlJBe5q13RtQIoDbh9zYchiCEB6CQOnOKueGa61euIt0bniFdwGRUuEDayj96A1yYbHselDwC0U8O11+QXuFLK+7XXAjP8IE1XKlNUgtrmztMQAMIFIPsQTJ962cFCjIrlZ14891r4FwzO+MqyqFKqShCjahUW224iciZrQ/DXhYtxdPMQnsp5aP4mA/AAd6js2Szsjy1rd5ikngXYdRgjCj0nnA5jFEXuKGA3AHAgkT+GahObbLYkH7WrEfTH9xVzRXhJHHX+XTvQCxMqEGDJB56jd+H9aLaOztO7Enk98zJHfNTLBQN/fapN1VQ3fr+uOah1vituyN124qDgbup9uSfyrP4EZkP2ln7Wx/sP8A+YVi205Chu5Md/TAP860nxx47ZvXLTW33BUYEwwyWmBuAmshf1CnCke4rqjF+jbT0R3W+1t9PlEH6OTn/eH5Vb1V5N6HM7yQSR/DkxQy6/rDc7QpgcmB0/AmvQfhX4aQKt903s3qtkyVVTwwU43HuRjiuqU1jhbOSGJ5Z0jO6C6zSUYdp79h9c1ZFl7cM3GBM+8iPxrfzc4BI9gF/pTEMcPLKeVIBB+tc/8AVO+js/t+uzH+Fay0JN8AiMfPM/Re9UdEQdWrW821c2yTI/eD0KAfYiufELAW5cTPoYjnMTA6doqjpljVWtjNtZldgSYJUgCR7Cutu1aPN41LYV+JtF5sM6sJtW7i3VRjJW0RscgQADOf8wrKaG1JJ/AfUx/UV6X4ZeKop42W1Y56BQaxGmAZy4I2s7XNsFNpYlwnqMEywGCeK41NtM9KePgov2i9a8PFwhWE20Bd/cL6VT6sQw+k1JpFILXHjbBG3oWYhjB+7tA/WKIto3t2QNrFmcbiBMLbA2zH+f1VwtsbgrfJaWX+uHcf+UVzSkWSNf8AAnh+22buftAB6oBBVjuG36/yrVg1Q8JsFLNtTghRI9zk/qTVyaEc89smBpVwpp62xTAaa2yWroB3SXIGNzbSzJcEid6m2J/iAf8AhqpeiCzrLW2MkCApCq0TMbAxP88A560+rhCyMR6luYAG3fCsoIHykuX9iwk5IpeJ3htIUL6WCOs/c9SgjOSNu1iJwimM1qQxaS0YNxTIn1sDncNhVl7fOQZ+8V96VknymtqyFmZijSAqsBu2EqDtJ2mYiMVBpdYbRMD0EBTEZDsqhto6wSN3QwTXHiV2FNqdwZt6spIJkoF9QHMoJU9zWUAOO7aBI9Cs0kThj5nXkEgY7BRiaNaIMujslSA8q+5SQgQWzEtgCVggggEkEc0G1WkKLdIbEQQO10D1DoQDcAP1BwJi14RcDadbYO3YyKBgBgFYEkHrKCD/AJ/emezC149CsgAbcNtxVRSAom0RO0YgKcD/AFoNr9cVtpd/doxE5HpIa4l0RMFWVQ4WejDEZN6sMyuQVJFtiY5/duzLEyQNiGDzJ7UIu3U2racApee4jTEFjc9JTHz/AGpInEWwOshobMY37P8AWWBrvMulLI2MlwMQinamyIOAGAxGCFOAecRotZdttCuQAo6hl9KQefSRMz7x2rZfAltV1l1gDd26e8u60FJVhbVHZgxAUeiRmaydnSqw9EwNuSpweBwJAEZMV23Ry+WaPXJfsWdFbuPut3GN5kaB5YU+WjbhyrLuImeDFVtZam+xQAhjzLZECDKng4qfU+St9rdvFlURRsbejHaCzIcKqkkmV5kz3q5o7BnOZAHBEAKBP1P981y55/Yvhj9Q54fYmwoDD0kbYJDFH3FVPU7PlxmB7Vcs21WICgdcZJHEnt1/Cqumtt5bH+DIPSD8y98H1fi1V9NqCcDgfn/eK5LLRVBy1qZ7do6ewzV22xPyx78du4oPpZk+36cfnzRWw8ccxQOWmaK86+PdXu1gUtbGy0kSATLFmbnpkVtPEvEBatvcPCKTEgTxiTgVg9bYGqdrzhIYL6kdHtiIUJ5n3T9QMnmujAqfIjk9Gc1NyDBIUxzagE/hyPrVC23qPzcD5jJP9zWj8Q+HBbVmtu55gOhI6mAwUdqBeWNpLHJETjvyMV2fImtEFFp2RjUqrAmeF/CQw/0FbLRv6FzGBiSOlYbXqFb7NnZYxuw2OhgkfyrVWNay43Wm2iQQcEAfXNSzxcopIphkoSdhtLh7n82/rVi3rXXh2/4m/rQr/EttkNZJCBym4AiTGyZgkc0T8P0Ny4TN7SgBSeZJx/3mD7wfpXI8E0dXzxeiv45rVW7q7bTuITy+Yyit09ycVmrWo+2RgCdgzEwxM/LwTEifeivxJqVbV3QbhUjbIg49Kx1AP4VS09gtOy7JWPmkR1BEyD9K6FkqO0Sf46crsM6vU7dNe+b5Ng2/NmE9PvVTRXhbt+pdTa3CAWuSjE/dedypMdlOYFVfiG1dCCHRRcZG3btuQCSBwBkTRDwnTX9qo1/0vw20FiBBJVgStwdMCRNEFUbHzTUpJLwqNMXAWHu6VCBwVDRjliDM96oHQh7lu36ZvMgbaSQVXLkEkkggd+tSL9iBt0xun3X1MOsbv1zRD4f0JbUC7t227aMFEfKxxs9iAa5aHukbEGnArhK7mhEjqaVc0q0yjy/RI6zaCgblUouYchoKRzuUWZjEifaub8IXmBIDZ5BVGgZxJaDPem0gBs77LbQytatMSZF64hQD+K2Qcqeu8RxT6kkXLiOflLAvhCxW6cmAAd0zGYJPSnoVKiy2rClbZAibiKWxttuocEYydwbBxIqS9bW7bUHm20k8DIMKY6SFb6ye8jtTYZAouiMW2tnqAqk2578HIznIxVrTXyjC7APmHJGbedkg+xk2wG5maKN8kF2ybjNbMkMqwuZjaZjjPpYR3U1N4I8J9pENbRWBJ2lra3PM3QICkKQST0nmmvsXLMstDgwCeLkIABkEbBvMQZTuTKu6aLdm0d53OAT1DeZBYYAaSsn/ALzuKAJi7GzLTJi2z7lJX1HYSB8wVSVnqFM8msn4yj+WslQUYXFIJAYozgBTEHBjpwPx0FzU4fEBhdWOot722pIPKhV+oXrNZ3WJBt29u85IMb8GFAjqFEMZHDA9IquJfYTJ0Ef2b+ai6+6jKoTS3S0qX3AnKjYw2mRyZ+lQfCWoCuGuFyikMy/NIEljsyxUhYJjgnnNQ/B6210mvNw3PMFpVQp5+1SXgsTb9I3A/frj4c8ZGls3bwk3GUruK4tbiVUtunzCewGOpbiuuSOTYXt+H7DcvXEbdcd7mxR6V3NKAhiNsq0kczGKJeEXxtlhBlucmCSQZGMTFcW7fnqCQbjkE5yzHljnknmogjAdVjExwWBgQetePkm5t2epihwWw3YaXHQDJ7bR8095EiPeqYtkXNwkAscdgThfwmKlt3AtndEs7BV/2EElh9WKj86rLqpYicA8+8D/AFxSxfg172FdPqcDGIntxGP1qZL7AZjvmR+cD+VVLTemV9P1GPxjg1Oz+341VClH4ivObDABGJZAFgwfWpznis5pL83SDaVNRA3Wgyi1dQA+tgQcqBP4UU+LIOmYM4QFrcnOIaRx7iKzVjUOo8t3O35luqA0pBlJPKmeMHiunGvqRm6kF/EtdbKsPNuvcg9G8v5W9OPRgd80P8N0Fv8Aw6FiJVfUZx7z35/Opbfin2bHygLKdSfUzGQoAHHc1mtUFDQgCjqATGOOab45SjXQLKou3sm14V2O0enoM/n7ccVJ4LdG15RG9QB3KD096FJqmQHaMH+Vd6PxLaG3dSP0roUKVEHO3ZoQ1v8A7Gz0P7tes1FctoWslbaKPNRDsUCf3TZA9m/WhI8WH6Dt0B/rVi141tSVBzcPDRwluI/KlcHQ0ZpMO37Nq/q9R6nS4rsN8bgYPBWRgYHNVf3TRM9Se5mn8H129Q4V9xLgwFM5ESWcdz+dQaq8CN3Xc49xtJGc4/WuacJN14OmE4qNsKtq2YWlW6lohmILhSCYAAgj3ol4fdZdxZfKOfMRF/eMTi5bO6FBHIjr+NZK5qrW/beVisQCpysxJKx6h/Sivhz+WyKDbuXAgFq4AZFrMDsfp04qnFxhTJ8uUrRrF3BPsrRtu8BSzSH5PAmCI56zRTwfxAW9y3TG52gwxlsBs89ue9Z1rdxrcNe3Ft2fSBb9MECOMN1NXLt3aVHI3TPeeojnjp+tcj7LJWjcWL6sJUgj2qbdWc8I1XqHvP8Af6UdBrEY40TqaVRilW2KecfDYIXzWt+n7NkRYAGwvg7Y9U7R7SoI5ptu+9cG+R512ezbbhk+rEEpRL4f8MtjTICwJu3WackLb0wBdVLRtUuqkmBuAaqNrTF3bYGnYWZVyFLuJkL8w+7E/dJPFUfbFvRUd5YIcQCJ7LIYr75kA9yK7s6jaAULKVAOCQQGQLPbaCVxwZPU1Jo9A4U3CNgYMqsN8EwSYU/dH8YwCB3qN7UPG4KtzbBblACuD/w++O54xMC/oL2VkeWrTcgH0uoAB4MCFfoMycDmq9zUKVdWmRtZTJBVoubyRyZPfMrIxVqzYe7bRgrBre5WkFjt2r5YAb5SAChkQRI96hXwkhvSCT6REboVSQSWPTY3fFKmja8AAXyyPbIkidrz+BHcy+R0jjBFD/HnItJ69twOu5gZCny58ogZHygkEYn8K0zfDjhQ2IViBtFx2jbA8xio8oQBGWOfaqvifwZduL5buRt2v6Ea4xIDAsQxQQWukSXmFEA5jphKKl2SmnQP+GNZcHh2u2qhRjpg5LkMCb3phApkTMkxVXRoxBRY2eneY52kEKO2YJNaM+C3LFoWbNrVXHIybi2UUgpIRNrS3eDjmqGm+E75VUuItpeTDBASYmQN0jMiJ4/IyTT3ZsFQS8H03mAwRCgszdFAOWJOIqTXagcIZQTBzJiJif7P6Vb03wm6AqTuXJw4g+nBGzJIlRxPqwKH6n4euEgK6EnEHcrR3ClcgfWvP4nRzRDqdcMLOFACmPqS0e7MT+FLQW8H/Lz7zOfzFWj8IXp9TJgA+lX7xAkCWPYcxT2/A7qjLDjcu1X4C7mBGAT19o4plEm5lmzcHlqpJGB16RMYPWu7dwscZHt+uOag/wDh7UAkK1tkAyQrAgADJBPprhfD1Vklr5J5VSsA++4HH4iKeq8i/LRQ+Mbn/VWkEjdbnv8AN+hrFae8IAJ3Wy0qBIO+CFj3MwRxXqj6BbqlLiO6mCE323uj6vtErn5c/hQw/ClvzUdhtG5XJO208qQYII2sTjiD7iujHlio0yU5Nu0Y7xHe6FAG+zUM9tSRDHJJgS2z0qY4MzFCfDfBLmpuqqEZYBmBkW1glnbuoCk/kBkivSk+EEtkXLd4tdZnZriKJUNJMB3G1yXjcxfBwoBIMt7S27SONJZS15kC4VDpu5Eh1VtqyFOxdqyAetWX5EIrRJq+zynX+Hmy7KTwxC7oDMASAwUEwDE8/ieapbj0rcH9ml07rj3rVqyG9Vy7IHJEKoYs7YwIH1qj4h8PC258oXWidpfy4fAggW55mQJOPerLNB+RaMxbYyPV/faif+IBMLb80gSdiwBH+6TRjwu6LJi5almJjaA7LjIaB6RjIBJ9sGi/g9uybrXBbuAsIYAHa22DtEcMcY7UksvtFIx9Mzb6K8V2pprgnKsD+sECh76DUklTbuEglmlT+JJ4/Kt4fFGZiBZuzOZVh3PTjuJxFXbmrKFg6sNpAPEEsARGcgg1NZ2vA7gpeTzbR645JUOvUHnjo3I/lRbS6ghdltjsMNJxsxlfaPyNT/E9u3Kta8tIkMFCjczEQCBjoTmgtq5+E5Ij+5HtVX9lYsfq6NtoBZ/wjwTAnzHI5wsmesDFFfEhG0jj0dPqR70A8O1UeH3jA9LLtBiTlPmPEfyFHvESXtKRyNnHGAZg1wTTv/p2xegz4OvrWff+U1pFNZzww+oR9O+Y4nvRtL47ipI2XZbmlUSXh3pqYmCtMgKfKnpnaUUlQS/qA2BiAR7dCepqW9ZYAL5di2rkwsRvEAkEDbKDK7eCOe1D9D4aA5ZANzEy52O2Mwu87Bg9qlv+HH13DcZ1ZWR1fabkzKtvBxtGYAjmkTIuMn2VrmgLMSFVgOXtqCSQB6d0beDwWnjMYqe9aXaPsrfBI3eWGB/jBTCt05/Ohdrwzy0IutcullBQK6L6CTktJkYjABnjFXzbuKi7NrK8ME3IhBjEloLHj5t3Q4rGheMkVfNZiIbaeDtv34Ug/wAKtBP1OKv6fTu4C7j6RG6N3tAOQyjOCTEYp28GvO7ElkYQdwYeWcYz94nP5flJaW4q7XuEnL4A4Hq3Z27vp0rNs2KaZBq9LcVdrsIjcUXcQDMgSSRiB2qbTacORtKggY2qpLNkEPOSMEcg8Vau2rpAuSQONzOFEnooV3kiZO7t9avaRJT7oG4ypJG5jA2/lOcit4lOKBz2LrWyGLCMkrMnuY6iQB2EnNUWe6oBW4txWYjdtlRPdhuaTkcEfSRWitG4cFkuAQTAVRIeCGIzP09x7VRv30S4xdGBAVSUClQQBAYHAIwMfpW0jOJEmjKqDeRNgj0F5BkiYQJB6DPSR0NM+oB/c27QHynaVzAJOQJ/QV2mrRXEuQBJHmLsmZBO9QJ+f3GcCptVo7T7WEn1hQ6Xx5Z+u2IOO3QCihXRHqtMlxlRgoBEjCyOAD6l+XIj/SqgsQwRmEKRgJDxJEJnYoMxniaKqypKqbkFTucNaaGY8H0lWMCcjp3odqtSgWd98ICAYFv1Yw7yARnIAMe3Sg2KRKLCGVIBaYgLuYCN0sIX1GOsfMYmlb0iIQfSR3KkzzGCCV4gyB7RVV/EohWkW9oIdla3D5EEA4IMRGDP41VF9GYm4oKR1WAJmVKqQ20f84oYN+gsthZdU2N8vWdsxG0Se3SDXPlhhCgly0MI3z0ncrYMYkETgHih2nUs/wBmpuYkEXG2qpj0hXSZwMSRTp5TGAHDFSwWUKkExG5X3Ag8nIHagFJ+i1ctorC35e3BcgelgcEgxBgx78UtRasgMjKQDBO4YUk8lQQQDPfjntXJuXVWC+9Anq2sBkERuYZiOCDB7VF/iJx5w2m3I2QRE+gEdDPt74zQa0c3vB7Kt6BbaSuBuDnBhT8o2ZickwBNdajwEAD7K2sA+gfK4PpMFvlMD/xVO2jV7Slybmx56r6lbcDg5YGCMdql0pKxHpHJ3ekkyfxMGZHWRQjKIrdhLdtQVSGneoXcu2DCxBDLBggHNRa+0VJcNaQEZi2euQ0zP/tRC2tvb8nmuCzAglYGBtRQcO306ZNQXiYFxmuqsgKrKTwAASczBjP6VrMSZQ0ZurIQq4YbS4BDlWYwx7D6ycxT+IeHM7N55UiQYRlBwIIGPS2ON0VZF6WJYFGYSWUeowJmGAGfpjOajF1LpbcQIiA2Z9PqJk9we350WbS8gy/8MadQJtiG4lmWNrKwJOQp7CPryKjPwHpmIlASQSFFwk+rAIEBSRmJx+MUet+bt+zCXFBI3L6uc5J9WMmIAqR/Arv2dy56BBRiGGCchxDZmJiOaZZJezaiAtP4JprNpU2lgdnJJ37XDDIXarZzIzH5X9E1n020ACsFYgCbrekbQGmY9Qnt6etSaXTqhNlipEMQ5LmJLYk5PIgx1AFTtprLCCwlQQDkMF5iAVMEQQQ3BzRybN0tHdvTAyAFED1LMjBCtz8vTP06Vw2kZyeVUIGZmKQu4EqAcDdAkz0Arqz4qlkgWLa3ADhwXMCMqSylVHUgMZ9qFC67Xne95rlmyQcosgRuXkBRAjbz1rHS7McgilqzZWRdLsjfKrbyAR948LycD2zSodd8Vs2b4ZItKAVBWNxmMkGZJg5zT1Pk/QylGt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50" name="AutoShape 6" descr="data:image/jpeg;base64,/9j/4AAQSkZJRgABAQAAAQABAAD/2wCEAAkGBhQSERUUEhQUFRUWGBYYGBYXGBUYGBcZFxYWGBcVGRgYHSYeGBkjHRQbHy8gJCcpLSwsFx8xNTAqNSYrLCkBCQoKDgwOGg8PGiwkHyUpLCwsLCwsLCwsKSwsLCwsKSwsLCwsLCksLCwsKSksKSwsLCwpLCwpLCwsLCwpKSwsLP/AABEIAMABBwMBIgACEQEDEQH/xAAcAAABBQEBAQAAAAAAAAAAAAAFAAEDBAYCBwj/xABGEAACAQMDAgQDBQYDBAgHAAABAhEAAyEEEjFBUQUTImEGMnEjQoGRoQczUrHR8BRiwXKCkuEVJFNzorLC8RYXQ1Rjk9L/xAAZAQADAQEBAAAAAAAAAAAAAAAAAgMBBAX/xAAnEQACAgICAgICAQUAAAAAAAAAAQIRAyESMUFREyIEMmEUFVJxgf/aAAwDAQACEQMRAD8A9bpA0qVACpUqVaA80qanFACilTTTE1gCJpbqY0xNAHU0qYGuqAFSpUqAFSpUqAFSFKkKAEaeaY0hQAjT0xp60BClNCNZ8U2UO0HzCOdkEA9i3H5TUem+K7TGCrL74I/SpPPjTpsqsM2rSDRrmubGoVxKMGHcZrsiq2mrRJ6dManmkBSisAY0qVKgBjTUppUAKlSpUASUqVKgBU4phT0AKmNKaVACimNPNM1AHJauSac08UAJK6phTxQA9KKVODQA1KnimoAanFOKegBqanpqAEawn7SPig2yultkgsN10jnaTCpPSYJPtHer3xZ8fjRFALD3d4DKwMK43hWVIBYsNyxiDvGeteO+MfGJ1GqvXSjQ7yFYjegA2hTGMbY/nU8tuLUSmNU7ZptJrxRbT68f3/OsTo/HbTdSp7HH/vRWzr1jBmvInjd9HqQyKjbaLXFcq2fYkfyrU+G+Nq8B4Dfof6GvL9N4kRwRRXS+J1mPJPE7Rs8UcvZ6hTGsx4T8S7YW4ZX+Lqv17itKtwEAgyCJBHUHg16+LLHIrR5eXFLG6Y9KlTTVSQjTGkTTE0ANSpUqywJqaaQNI1oD000ppqAOqVNupTQAjXDV3NcNQByprsGo1rugDqnFcg10DQA9IUqVACNKlSoAVMaes94/8bWNMCCdzj7o6H3IHTr2pXJR7GjFy0gpd8TCXhbubVDgeUxMbmBh7Z6A5UjvuI5Fc+J6xEEOcRLAAliJgIAMyxkfSaxOq+PfMVXe2EBVwEYb8XCE3MCIK+nAzO4YrKXviUXAwe27AxtJuNkDgQIIA6KG4FRlnVfVFI4W3sLftC+I7erti0Nvmq25Ftln2yQGF27K2wdqmVUOQQBIrzW74YZIR1uSVkoRgSZmckyOnej1+6CCpAUH7qmPz9JP50F1ulVQDu5mJ5P06zSLK5M6Pi4rYMuWIYgiM8fX2qRNVctHBJHY1c1WpW4qL5ZVlHzbmO72IaYPXFQXrHpKk8qCD2JGRTp2tiONPQcTV3bYtm9buWhcAZC6lQ46bScN9OaK6bxQjmvVPhfxmzr9Ek+W/oRb1kwwRwoDIVPA7GOooL4v+yuwwJ0rtp2PCmblrkcKx3KPZTAnjpUsn4yf6m4/yWv2BnwtZ/xV7ZPoQBrn0JhV9txBE9g3avSFJUQMxwMDHQUK+Ffh4aPTi1u3uSWd4jcxPT/KohRPb3oxFVw4ljVIjmyvI7FbvT3B7H+oxXdRbczSW6DxVrIkhpqQNMTWgKlTTSrAFb1IIJ+kfjXVx5BAmY494x/fvWQteKyLQBAAWeZJuISgB95LntgUR8L8bR3YIWI3SCQcjaAqjucKfx71COdSdAGl1IORMQT+A2/1NdrfBAOACAee4kD+dZrV+Mi0hYEfvWAPIAuKzIMHncpEd4qPT60rbt9WLqQcn5tOQqA9lmD2255pvlS0BoX1OJOJNtfxdhP6MB+ddXtdClj/ABbVHVjhRj/aMfiKx7eNk+QxJmGvlclsW94G3vuu2lA946VOvibPetoYATLNyoPypuz95iXgc/Z5gEhPmQGv80ACSM/mfoOTXTN7Ghw8QRSFQFrjZGVLsMSxMwFAI6gZAESBQfx/4xGmJUoxICmFBJYuYUbtvJyZAAgGCYqvNLyak30ada7rEeHftNs7XOpXydpiNwYxAOQY79Ca2Ok1IuIrgMAwBG4QYIkGOnNMpJ9GuLXZMK6rkU80wo9OTXM0posB6eo715UUsxCqoJZiYCgckntXj/iv7S2vveGnu7NOJeQSt1wekn5QeJxwoM0spUrGjHk6Nv8AHfxoNJbNuyGual4Cog3FQeWb+HEgYJ6xXluqcPua63rifLXazLMwWJlRBnuZpP4luErhWAOOWBHLtMsf09qC6nUhXD4z6WUkGFJ6wfofauNyeSR2xgsaLV+6zyXLNM8lj16KxgH6R9Kp3Ga0B61Ve2YI7QZPXpT6rWOFARYExOXYnuo4Hfr9a5fSpsUFma6fmKlWgZhdxB9XeJjjNOl7Nk147O11tx1MBBA9RifxVZxjrmqW9nQoQSQ0q3USc898Y4o/8PfAuq1ZHloUtYDXXDBImcE5unnC46ErXp/gH7ONPpjLKLzYO5wCojsnE+5mnUfRGU15PK9P8N32sNqGXZasrvLwBuCgGASZuMZgAYM5ImgfiFi6LXnbdls3WtqZX5kEupAJggRz3ETzXtn7QPD5Wy4ES+y6wWd9oKzCzcPPlmDEyN0D71Kx8NWtPoTZNnzfnTY4tlbbi5cIdN+2V3vuHq3AFeYp0kuyTyOR5D8MeLPp74u2CbdxOjTDrHqV4wy5z2welfRPhniK37KXUnbcUMAeR3U/QyPwoLodYly3bt+WUW26CLqqFujhzbAPqSHmYjgECtAgAAgQAMACAB0j2+lCasxu10dzTqf/AGrmaU09i8RzXD8Tie1dTXDz0rLNok2xIP4Rn6U1cBqZmjv9P+VYmbVkgp6iTPcR9P8ASmrbDgeaaPUFVZp2k8EySCq/NEQeR+NWNFrAgWHKENIn7pAI3EAk7o9Mc5+tQaCxEbtu3DPPAnKY++eyjmB3FQ39RKl9pVSfTJBIk4WR8zzyQIGRIrwlITwXb+s8xQkESQonptzg9DkIDyN7mZrn/HltgWSyhlWRAWVKvjjM4P8Akmhlq7ETyMBRAkgA5HeGYxzMVdt6pFX5SxOwbSWAk4AwMmZH4cmKbm7MItVfJBbbkFoKzwxnbuHAHkqJ56CKv6LxQWmDEFmbJKhdqhTEwSAxG5onqB7UNsrL3PUrFgoOCsFeExhRJPYERVbX3AbhCz6V7T930gD3Kif9qmTfg3+QonxQy33uKQFb5Q3qY5MZMDcSJ65AgekQH+KPiC5qCofYpTCsAodDmSpy3MHoCRwKp60GG9ZUKCcDdkjB24wDEDrB74EDxB0QgAqQSoe6FcCD6nYBdqyTAkMME5iunHcumVjKK7QT8K1z2UY2zpwymBevAl7bEc2yUZQcbcgkzyBWq8H/AGkXkNlb5W55kyMC4IEkEqAsgCev1PTG6Pxy6+nfzbK3bguLtubU2MCPlLJtUkH1CO+Yq7prOR55tEMTBSRtBC+oI4BQqwVx7g1a5R7LpRkez+H+MWr4JtNuAwRBBGJEg5iDVzdXlHw74uyXNqGFK70H/ZmSrp7rKyJ6NHSvTNBrBctq+MjMdCMMPzFVx5eTpksmLjtFvdSDVHurHftF+Nho7XlWmi/cWZH/ANK2ZBftuMELPucxVW0QSszP7WfjI3X/AMBpzuWR5xH33GVtA/wryx7iOhFYhdAEtlVM9Wb+Mj/0iYA9ppaHTxLH5mH/AAoeF/2m69h9at3X+6Bk8D/WO1c+SdvijsxY0lbKXhrQGtHsSv0PzfkTP41J5JYRgjYJMZJjj6Y5Pc01nw5jetqstdZgqWkhmafu9lnqTxk9MexeA/s609kBryi9cwc/u1MyAEJO6O7TPIAoUW3aBzS0zzb4d+DtTq1XYpFsSPMaFtkd5+ZjGIWeOlek/D/7ONNpwC485x1YDYD7J1/3p/CjPjnj9jR2xcvtsSQohZgwSBA446UD/wDmx4bE+e3/AOu5/qKpxiuyPOT6Nf8A6UzuAJJAAzJIGByZ7V55qf2uaZyVBNpIYbyyliYwQlvdHHVhzQVvi+zd9F3Uu1sghiN+9juG3bAxjofee1DnXSMWOzZ/FHxbaW2VVkZcF3JlQoO4+lZZ/lEgDg9emcN27BWWZbTEXA5QL8pY3C7LAgFTElsnkESOvfE1rYFW+omQwKuzKNwAUSVB9IYyYnesgwALel+K9MtohriXbm1RL7iCwHzAFCDtIGMAwswcCLt7Y6VaQUtO97a9q25QFh6mVYhTJLGGKk7cT93IEmrmi+I/lV7lsuSxLWjiSdh3CSAQ3IUxIzFZdvHLZbab1ookw0NLLhltrOQpiDgcjtVyz8T2GI3AKFB2ktaDQQQy70bzC3qI9ETuyPmFL4Go2fhnxD5kbtrFuBbDSBmCwZYAwevMCjFm8HEqZHfuO/0968sTxKwVTiVZtklZCsGlXFzDJkjiRI68ldT42m1Qbtk2wQpUFTcXGLq7cxJgj1RyCBIp4za7FcT0KuSaxPh123pmRrWpD28Ble4GBkiG5JVxBI6RMzM1qNB4xavki0+6OoBg+4PEdKdTsTiXv1pi1NNNTWahQJnr3HPvxSpmQf3/AMqVFgzz5tSNgEb2kM5mJYgQSwMqigMD0iMDFD/Ekupbe5dIBJT1CXMlbm0LgBPrB+ZTGaueKadFtW3usVRhanywFk7TtNw56Tt+g92qPxC/5ZKzt2sSrKUUkBVUlQQCEiJ2zO6ZNeRBCuOilpNK4wAyAcAkyTyT9THFWfENXGIOGO0CMtADGepAgSeCTnmqulTcIt2mZ2G58zt6hdxHtwcwPc1Yt2LaybhcEDcFUggAj5CSOfvAGMmOopa2LQ2nswhUiApDRE5C/KCIkHEg9QPc0137IQ3747SxGQwLpsA5HCkE44+tXtEVQW2IWGBI37iFJPRVzcIgYkf61B4het3maTsUBRyAnpwhEcEyV6xPJp7G46BNyyDDOxHqLFujCTtEdlboIzVC54cS1syrW4Vo2hjgZcBj8sgDEkluRyNdpfCLACi5fUAo3odmMySRhRwSeCVOYof4h4TZdbj2b53IceloUEg7BtbpAnEiOOhrBtMzizze/rHu3PtZ9J28QM4K8enoYxRHUeJ3FWPWsjID3FO2M2zH3WwxHsKv6e6BvtqS7pA9e6Dtgekv6jEcemd4rvX6NCVLJJKgFpwT6iWI5IgRM4x+HbKaTWhopsteG3wL7yIDbADmJNtX2t26gEQCR+J9F+F9eFVknJM/oAfygV5k94WgXuDaCysIBLQo2biMmOk+9ENB8QqbbOrwq8scRGe2PwzXNLkpckddpxpnpHxB8VJpbJuNk5CITG94MLjgYknoAa8Yv6h79xrt473dtxJGGbGY/hWBjsAOlT+J+PtqjvvEjYoAAIAgZaP8xwSTH1FVb+rO9VClZxJiYjEHiPpV1yJKKJ795bYlmz7CWJPtVO3qWuyLZFvvJ9UDruPSOg71GljqZLEZPWT0E4n/AE+pra/Anwat255t5fsrbAx0uOokIJ5RDBPvjqRQuK/2M22jR/s6+DhpbR1V1C15kYoPvKkTgH77x16EDvW7tXQygqQQQGBHBBEg/kZ/Gq6Xwcg/l3oT8TfE1vw+wjtbZwXFtUSARKu05MBQLZ/MVSMrOeSAf7Xs6ayP/wAp/RDXlg0g71rPjv4sOstaV7Csmb4ZHhgI8naTBgTuwT71j/Nv9fL/ABUf/wBUslJu0WxtKOzo6P6frUF2xtKD/Mv8xUmi8Ra1fDOLbhxBUKCBtEggNIk8UVu/GlrZb8rTXAwHrJs2GBPQr6ZH41nCYynjfegV/hBLTGSf1JpxoV/y1ePxmeDpz3/cWgfwgA1Mnxmf/tmP1sI386VwyFLw/wCSBf8A0eI4H980rWjDIsAEAv8ArH9KOaL4s0xf/rWjueXtP7vTWg042yWIG3mau+HePeHujbtM6ICAT5Qt/N2Nt+ev41klkS6BPG3SaMo3hy9VH5U3/Ryn5doPbiiGq1ubptILiI3pxJZCfmgcEDmk/hZ2lybQAAaAzkx1OVjHaaxc/Jj4+AWNEEILIZBWACBuAyRJ6QIoyPFWtMly2GVrTxnaBlHdsLhuRDESM80L07h3EZVcf1z9BRG2bLkrcW8DhlZFEQ+0QwJJmBE/jVG2uxEk3o9j+FviVdVZBYgXhhxAAJidyiT6Y/LrRsNXivht02m3WyQp3QRAnJLAgjBlhjH416r8PX7lywty6fU0nsIJ9JgdxmpxyeAnCthaaVcClT2So8y1OnRWd7nm+XeVWWFC7wdqyUaPUCrEKeIiM1G4ZWMOr7woQzOwwSpYMPlZpHUeoASRRZL3lq1tgxUkPsfcLRt3CTDK4YKwM9swZM4p39GPMPkNDCBtvKPs4UlVtuCZUwOD3zGK4uKNcbR1c1KgC0o2A7sqoUrJ4ZRBg75gZ9RO01SZS26QFKNJC7iSqryGJyAM+8z3AKv4f5losdrEXDILZKQXORPpG5QOgBpW9NsXepIGwkOFNw2zxIY7oK7v+Gfep1s3g+ir53n8Fir9ZMTMBVb7qkv6SeZ5qHRaZlJZUaLWYIYxtQ7sACSCc7QIgTE1Y1Vm4VdByFaCRAeCSVUNyIVvQciQR0rrQ3Fs25dmtyVjBDMq/wCzG2Z+YjpImJqlBKOylf0Y8wkKCERn+0Egq0QVA9DgsVmcHcTVbQs122v2t22wO0sgWCG4tKSVS20ZH3ZMYkUdv2iWc3IgqSPV6AdzjaYK7gQu2BwUyM4FumySwQHcYa27hQNuSx3ZluIwRPJxTLTsTg7M74lorzOCd59MF3ChiQeWiQGXGfpFGb+mm2t5o2RsI7tBMewyST0GBk4TMzNDW/VtINxNu5GV29LkFXdIj3EzGTUPiH2dgI8gv5hC7sjYB8pJzAuLmO47TSdtoI6TTKviQJC3I3G4WDdlKECB/CNhSAOKHauyrhbaELMEjZ8zdJOIH88UTszsFtvmZlZQ0RuVmQ5+7ICkA9V7VXTQ27fiLK2E8+8pBAI23fNFlw3G2WQ5iIp4bCM6VMGWLSKZJLiOAInBn1FoHI/KodRqbdoBQrkEgqJWAew2sSv0gA1Lf+FntJkqVAlX+66kSGyZBjoJIO4ZiqOl8J3EAAkz6IHqYzgAc5I56fhV6iam30g/8O+Gf4m8oX0KBJYydq5kwRAY/KsnJ+hr1/Q2ES2iIoCKBtHSOfzzJ9yaCfDnhK6eyq4LEDzDEbmI/wDKAYA7fWjlt+f0/v8AAVxzlbKuyaeo6+9Zn9oHwzd12lS3a2B1ui5DsQCoS4pEgHPrB/A1pVaRNdDv1ojNxdoVxTPHPG/hu5pNPpbN4rvnVOQh3D1GwAJgdF/U0HWyPet3+1H95p/9i7+rJ/SsOKryb2ViqRW1FgB7UdWK/wDhmf0onb0aqmI7BcZwIH/OhmoP2tn6k/oB/wCk0UZQLlsn+IgdBx+vPeuzHqBw5v3Z3/hQpEgE9TifoJHFXLFlOdo/IU11eB17fzPYfWpUClDgggSOs+2OtVpkbE1gfdUEdcT+hqt4D4aH1rI6q1pU3m2wkFiFAMdYzz2FXbVzH1iq/heoKa0EAHchHPRQ+fr7fSlk7TQ8XTsDeKaFEvX0jYqPGYwBmFPbIoeviCi1cG8ksjKAZPQx/OjPx3aH+KugnBNoj8Un+YNZsWAWAXif0GSa5or2djCvhOnAUAD7oHHVuTVtTJLHrJ9oAgD6V1oNOWXavzNhfckhVH1zU+p8Pe2QjqVnHTgZPB9xXNklbLwjos+FArsQKH3mWU9S3PuDuI4r2TSWSiKpIJAAwIGBEAV5n8GaTzNWpjCSx/3Rj/xEV6cDSp+Rcj8EoNKuAaVPZKjz/wAVveYrAblB28YViN0qqnINtre0pnBG3BgCfB3DrElxbY9g2xj6WTuwaUIxAdcjijzXkdUuGQtwN5kCSWtSCYEncUECIJ2wfuig6Brd1FBV0IZSR8zoSo5gH7sgzMoO1T0x+IU8N8Q8q5jyz93fGHbAsndO5N7JH1EZwDP4om0O9o285Yq+J3AsN4gAmCoYgEFfvGqjuqb9qsSTeAWAZhlLWpJwGgsBPpkRkEAh5i3d5W4QWtgKCPSVBjLZ9WMmBESZ5pao0GLdlvJ2bdxtyRmCFW4HAA2lyVZSBzAIAxTajR5azeaWcFGuFty9gC/IJ25JypwcE1TuWlW4w3MZWQWgRgoN3UuCB6o6ijFrWm+lssNzTJgRu9BBCx970T1ER1mtaowoteuHBXb57OTumNzsSccK4MiRH3ZmKj8Tvm0FZHby7rAbSMLccIbiMAM23JDE4GRkECYL/wAqWi5ILOpMD5rikrkHgMUA/wC75AYiuNXcLKrAstq8iTJhUuidslwVgiQTBP2gJ4FNFbMYH1SqIChriIWBJVpUyu1QpkAALB5Egdatarxaw1tGXyyFLry6lJYBV9XzLl4bIwMdDBpPELNy86utxdtv7RgAzKSAxIgbVO4rLRiCcUH1Wou+XvYM0lUD4Igk4LDliSJLST+VX4X2RlJBe5q13RtQIoDbh9zYchiCEB6CQOnOKueGa61euIt0bniFdwGRUuEDayj96A1yYbHselDwC0U8O11+QXuFLK+7XXAjP8IE1XKlNUgtrmztMQAMIFIPsQTJ962cFCjIrlZ14891r4FwzO+MqyqFKqShCjahUW224iciZrQ/DXhYtxdPMQnsp5aP4mA/AAd6js2Szsjy1rd5ikngXYdRgjCj0nnA5jFEXuKGA3AHAgkT+GahObbLYkH7WrEfTH9xVzRXhJHHX+XTvQCxMqEGDJB56jd+H9aLaOztO7Enk98zJHfNTLBQN/fapN1VQ3fr+uOah1vituyN124qDgbup9uSfyrP4EZkP2ln7Wx/sP8A+YVi205Chu5Md/TAP860nxx47ZvXLTW33BUYEwwyWmBuAmshf1CnCke4rqjF+jbT0R3W+1t9PlEH6OTn/eH5Vb1V5N6HM7yQSR/DkxQy6/rDc7QpgcmB0/AmvQfhX4aQKt903s3qtkyVVTwwU43HuRjiuqU1jhbOSGJ5Z0jO6C6zSUYdp79h9c1ZFl7cM3GBM+8iPxrfzc4BI9gF/pTEMcPLKeVIBB+tc/8AVO+js/t+uzH+Fay0JN8AiMfPM/Re9UdEQdWrW821c2yTI/eD0KAfYiufELAW5cTPoYjnMTA6doqjpljVWtjNtZldgSYJUgCR7Cutu1aPN41LYV+JtF5sM6sJtW7i3VRjJW0RscgQADOf8wrKaG1JJ/AfUx/UV6X4ZeKop42W1Y56BQaxGmAZy4I2s7XNsFNpYlwnqMEywGCeK41NtM9KePgov2i9a8PFwhWE20Bd/cL6VT6sQw+k1JpFILXHjbBG3oWYhjB+7tA/WKIto3t2QNrFmcbiBMLbA2zH+f1VwtsbgrfJaWX+uHcf+UVzSkWSNf8AAnh+22buftAB6oBBVjuG36/yrVg1Q8JsFLNtTghRI9zk/qTVyaEc89smBpVwpp62xTAaa2yWroB3SXIGNzbSzJcEid6m2J/iAf8AhqpeiCzrLW2MkCApCq0TMbAxP88A560+rhCyMR6luYAG3fCsoIHykuX9iwk5IpeJ3htIUL6WCOs/c9SgjOSNu1iJwimM1qQxaS0YNxTIn1sDncNhVl7fOQZ+8V96VknymtqyFmZijSAqsBu2EqDtJ2mYiMVBpdYbRMD0EBTEZDsqhto6wSN3QwTXHiV2FNqdwZt6spIJkoF9QHMoJU9zWUAOO7aBI9Cs0kThj5nXkEgY7BRiaNaIMujslSA8q+5SQgQWzEtgCVggggEkEc0G1WkKLdIbEQQO10D1DoQDcAP1BwJi14RcDadbYO3YyKBgBgFYEkHrKCD/AJ/emezC149CsgAbcNtxVRSAom0RO0YgKcD/AFoNr9cVtpd/doxE5HpIa4l0RMFWVQ4WejDEZN6sMyuQVJFtiY5/duzLEyQNiGDzJ7UIu3U2racApee4jTEFjc9JTHz/AGpInEWwOshobMY37P8AWWBrvMulLI2MlwMQinamyIOAGAxGCFOAecRotZdttCuQAo6hl9KQefSRMz7x2rZfAltV1l1gDd26e8u60FJVhbVHZgxAUeiRmaydnSqw9EwNuSpweBwJAEZMV23Ry+WaPXJfsWdFbuPut3GN5kaB5YU+WjbhyrLuImeDFVtZam+xQAhjzLZECDKng4qfU+St9rdvFlURRsbejHaCzIcKqkkmV5kz3q5o7BnOZAHBEAKBP1P981y55/Yvhj9Q54fYmwoDD0kbYJDFH3FVPU7PlxmB7Vcs21WICgdcZJHEnt1/Cqumtt5bH+DIPSD8y98H1fi1V9NqCcDgfn/eK5LLRVBy1qZ7do6ewzV22xPyx78du4oPpZk+36cfnzRWw8ccxQOWmaK86+PdXu1gUtbGy0kSATLFmbnpkVtPEvEBatvcPCKTEgTxiTgVg9bYGqdrzhIYL6kdHtiIUJ5n3T9QMnmujAqfIjk9Gc1NyDBIUxzagE/hyPrVC23qPzcD5jJP9zWj8Q+HBbVmtu55gOhI6mAwUdqBeWNpLHJETjvyMV2fImtEFFp2RjUqrAmeF/CQw/0FbLRv6FzGBiSOlYbXqFb7NnZYxuw2OhgkfyrVWNay43Wm2iQQcEAfXNSzxcopIphkoSdhtLh7n82/rVi3rXXh2/4m/rQr/EttkNZJCBym4AiTGyZgkc0T8P0Ny4TN7SgBSeZJx/3mD7wfpXI8E0dXzxeiv45rVW7q7bTuITy+Yyit09ycVmrWo+2RgCdgzEwxM/LwTEifeivxJqVbV3QbhUjbIg49Kx1AP4VS09gtOy7JWPmkR1BEyD9K6FkqO0Sf46crsM6vU7dNe+b5Ng2/NmE9PvVTRXhbt+pdTa3CAWuSjE/dedypMdlOYFVfiG1dCCHRRcZG3btuQCSBwBkTRDwnTX9qo1/0vw20FiBBJVgStwdMCRNEFUbHzTUpJLwqNMXAWHu6VCBwVDRjliDM96oHQh7lu36ZvMgbaSQVXLkEkkggd+tSL9iBt0xun3X1MOsbv1zRD4f0JbUC7t227aMFEfKxxs9iAa5aHukbEGnArhK7mhEjqaVc0q0yjy/RI6zaCgblUouYchoKRzuUWZjEifaub8IXmBIDZ5BVGgZxJaDPem0gBs77LbQytatMSZF64hQD+K2Qcqeu8RxT6kkXLiOflLAvhCxW6cmAAd0zGYJPSnoVKiy2rClbZAibiKWxttuocEYydwbBxIqS9bW7bUHm20k8DIMKY6SFb6ye8jtTYZAouiMW2tnqAqk2578HIznIxVrTXyjC7APmHJGbedkg+xk2wG5maKN8kF2ybjNbMkMqwuZjaZjjPpYR3U1N4I8J9pENbRWBJ2lra3PM3QICkKQST0nmmvsXLMstDgwCeLkIABkEbBvMQZTuTKu6aLdm0d53OAT1DeZBYYAaSsn/ALzuKAJi7GzLTJi2z7lJX1HYSB8wVSVnqFM8msn4yj+WslQUYXFIJAYozgBTEHBjpwPx0FzU4fEBhdWOot722pIPKhV+oXrNZ3WJBt29u85IMb8GFAjqFEMZHDA9IquJfYTJ0Ef2b+ai6+6jKoTS3S0qX3AnKjYw2mRyZ+lQfCWoCuGuFyikMy/NIEljsyxUhYJjgnnNQ/B6210mvNw3PMFpVQp5+1SXgsTb9I3A/frj4c8ZGls3bwk3GUruK4tbiVUtunzCewGOpbiuuSOTYXt+H7DcvXEbdcd7mxR6V3NKAhiNsq0kczGKJeEXxtlhBlucmCSQZGMTFcW7fnqCQbjkE5yzHljnknmogjAdVjExwWBgQetePkm5t2epihwWw3YaXHQDJ7bR8095EiPeqYtkXNwkAscdgThfwmKlt3AtndEs7BV/2EElh9WKj86rLqpYicA8+8D/AFxSxfg172FdPqcDGIntxGP1qZL7AZjvmR+cD+VVLTemV9P1GPxjg1Oz+341VClH4ivObDABGJZAFgwfWpznis5pL83SDaVNRA3Wgyi1dQA+tgQcqBP4UU+LIOmYM4QFrcnOIaRx7iKzVjUOo8t3O35luqA0pBlJPKmeMHiunGvqRm6kF/EtdbKsPNuvcg9G8v5W9OPRgd80P8N0Fv8Aw6FiJVfUZx7z35/Opbfin2bHygLKdSfUzGQoAHHc1mtUFDQgCjqATGOOab45SjXQLKou3sm14V2O0enoM/n7ccVJ4LdG15RG9QB3KD096FJqmQHaMH+Vd6PxLaG3dSP0roUKVEHO3ZoQ1v8A7Gz0P7tes1FctoWslbaKPNRDsUCf3TZA9m/WhI8WH6Dt0B/rVi141tSVBzcPDRwluI/KlcHQ0ZpMO37Nq/q9R6nS4rsN8bgYPBWRgYHNVf3TRM9Se5mn8H129Q4V9xLgwFM5ESWcdz+dQaq8CN3Xc49xtJGc4/WuacJN14OmE4qNsKtq2YWlW6lohmILhSCYAAgj3ol4fdZdxZfKOfMRF/eMTi5bO6FBHIjr+NZK5qrW/beVisQCpysxJKx6h/Sivhz+WyKDbuXAgFq4AZFrMDsfp04qnFxhTJ8uUrRrF3BPsrRtu8BSzSH5PAmCI56zRTwfxAW9y3TG52gwxlsBs89ue9Z1rdxrcNe3Ft2fSBb9MECOMN1NXLt3aVHI3TPeeojnjp+tcj7LJWjcWL6sJUgj2qbdWc8I1XqHvP8Af6UdBrEY40TqaVRilW2KecfDYIXzWt+n7NkRYAGwvg7Y9U7R7SoI5ptu+9cG+R512ezbbhk+rEEpRL4f8MtjTICwJu3WackLb0wBdVLRtUuqkmBuAaqNrTF3bYGnYWZVyFLuJkL8w+7E/dJPFUfbFvRUd5YIcQCJ7LIYr75kA9yK7s6jaAULKVAOCQQGQLPbaCVxwZPU1Jo9A4U3CNgYMqsN8EwSYU/dH8YwCB3qN7UPG4KtzbBblACuD/w++O54xMC/oL2VkeWrTcgH0uoAB4MCFfoMycDmq9zUKVdWmRtZTJBVoubyRyZPfMrIxVqzYe7bRgrBre5WkFjt2r5YAb5SAChkQRI96hXwkhvSCT6REboVSQSWPTY3fFKmja8AAXyyPbIkidrz+BHcy+R0jjBFD/HnItJ69twOu5gZCny58ogZHygkEYn8K0zfDjhQ2IViBtFx2jbA8xio8oQBGWOfaqvifwZduL5buRt2v6Ea4xIDAsQxQQWukSXmFEA5jphKKl2SmnQP+GNZcHh2u2qhRjpg5LkMCb3phApkTMkxVXRoxBRY2eneY52kEKO2YJNaM+C3LFoWbNrVXHIybi2UUgpIRNrS3eDjmqGm+E75VUuItpeTDBASYmQN0jMiJ4/IyTT3ZsFQS8H03mAwRCgszdFAOWJOIqTXagcIZQTBzJiJif7P6Vb03wm6AqTuXJw4g+nBGzJIlRxPqwKH6n4euEgK6EnEHcrR3ClcgfWvP4nRzRDqdcMLOFACmPqS0e7MT+FLQW8H/Lz7zOfzFWj8IXp9TJgA+lX7xAkCWPYcxT2/A7qjLDjcu1X4C7mBGAT19o4plEm5lmzcHlqpJGB16RMYPWu7dwscZHt+uOag/wDh7UAkK1tkAyQrAgADJBPprhfD1Vklr5J5VSsA++4HH4iKeq8i/LRQ+Mbn/VWkEjdbnv8AN+hrFae8IAJ3Wy0qBIO+CFj3MwRxXqj6BbqlLiO6mCE323uj6vtErn5c/hQw/ClvzUdhtG5XJO208qQYII2sTjiD7iujHlio0yU5Nu0Y7xHe6FAG+zUM9tSRDHJJgS2z0qY4MzFCfDfBLmpuqqEZYBmBkW1glnbuoCk/kBkivSk+EEtkXLd4tdZnZriKJUNJMB3G1yXjcxfBwoBIMt7S27SONJZS15kC4VDpu5Eh1VtqyFOxdqyAetWX5EIrRJq+zynX+Hmy7KTwxC7oDMASAwUEwDE8/ieapbj0rcH9ml07rj3rVqyG9Vy7IHJEKoYs7YwIH1qj4h8PC258oXWidpfy4fAggW55mQJOPerLNB+RaMxbYyPV/faif+IBMLb80gSdiwBH+6TRjwu6LJi5almJjaA7LjIaB6RjIBJ9sGi/g9uybrXBbuAsIYAHa22DtEcMcY7UksvtFIx9Mzb6K8V2pprgnKsD+sECh76DUklTbuEglmlT+JJ4/Kt4fFGZiBZuzOZVh3PTjuJxFXbmrKFg6sNpAPEEsARGcgg1NZ2vA7gpeTzbR645JUOvUHnjo3I/lRbS6ghdltjsMNJxsxlfaPyNT/E9u3Kta8tIkMFCjczEQCBjoTmgtq5+E5Ij+5HtVX9lYsfq6NtoBZ/wjwTAnzHI5wsmesDFFfEhG0jj0dPqR70A8O1UeH3jA9LLtBiTlPmPEfyFHvESXtKRyNnHGAZg1wTTv/p2xegz4OvrWff+U1pFNZzww+oR9O+Y4nvRtL47ipI2XZbmlUSXh3pqYmCtMgKfKnpnaUUlQS/qA2BiAR7dCepqW9ZYAL5di2rkwsRvEAkEDbKDK7eCOe1D9D4aA5ZANzEy52O2Mwu87Bg9qlv+HH13DcZ1ZWR1fabkzKtvBxtGYAjmkTIuMn2VrmgLMSFVgOXtqCSQB6d0beDwWnjMYqe9aXaPsrfBI3eWGB/jBTCt05/Ohdrwzy0IutcullBQK6L6CTktJkYjABnjFXzbuKi7NrK8ME3IhBjEloLHj5t3Q4rGheMkVfNZiIbaeDtv34Ug/wAKtBP1OKv6fTu4C7j6RG6N3tAOQyjOCTEYp28GvO7ElkYQdwYeWcYz94nP5flJaW4q7XuEnL4A4Hq3Z27vp0rNs2KaZBq9LcVdrsIjcUXcQDMgSSRiB2qbTacORtKggY2qpLNkEPOSMEcg8Vau2rpAuSQONzOFEnooV3kiZO7t9avaRJT7oG4ypJG5jA2/lOcit4lOKBz2LrWyGLCMkrMnuY6iQB2EnNUWe6oBW4txWYjdtlRPdhuaTkcEfSRWitG4cFkuAQTAVRIeCGIzP09x7VRv30S4xdGBAVSUClQQBAYHAIwMfpW0jOJEmjKqDeRNgj0F5BkiYQJB6DPSR0NM+oB/c27QHynaVzAJOQJ/QV2mrRXEuQBJHmLsmZBO9QJ+f3GcCptVo7T7WEn1hQ6Xx5Z+u2IOO3QCihXRHqtMlxlRgoBEjCyOAD6l+XIj/SqgsQwRmEKRgJDxJEJnYoMxniaKqypKqbkFTucNaaGY8H0lWMCcjp3odqtSgWd98ICAYFv1Yw7yARnIAMe3Sg2KRKLCGVIBaYgLuYCN0sIX1GOsfMYmlb0iIQfSR3KkzzGCCV4gyB7RVV/EohWkW9oIdla3D5EEA4IMRGDP41VF9GYm4oKR1WAJmVKqQ20f84oYN+gsthZdU2N8vWdsxG0Se3SDXPlhhCgly0MI3z0ncrYMYkETgHih2nUs/wBmpuYkEXG2qpj0hXSZwMSRTp5TGAHDFSwWUKkExG5X3Ag8nIHagFJ+i1ctorC35e3BcgelgcEgxBgx78UtRasgMjKQDBO4YUk8lQQQDPfjntXJuXVWC+9Anq2sBkERuYZiOCDB7VF/iJx5w2m3I2QRE+gEdDPt74zQa0c3vB7Kt6BbaSuBuDnBhT8o2ZickwBNdajwEAD7K2sA+gfK4PpMFvlMD/xVO2jV7Slybmx56r6lbcDg5YGCMdql0pKxHpHJ3ekkyfxMGZHWRQjKIrdhLdtQVSGneoXcu2DCxBDLBggHNRa+0VJcNaQEZi2euQ0zP/tRC2tvb8nmuCzAglYGBtRQcO306ZNQXiYFxmuqsgKrKTwAASczBjP6VrMSZQ0ZurIQq4YbS4BDlWYwx7D6ycxT+IeHM7N55UiQYRlBwIIGPS2ON0VZF6WJYFGYSWUeowJmGAGfpjOajF1LpbcQIiA2Z9PqJk9we350WbS8gy/8MadQJtiG4lmWNrKwJOQp7CPryKjPwHpmIlASQSFFwk+rAIEBSRmJx+MUet+bt+zCXFBI3L6uc5J9WMmIAqR/Arv2dy56BBRiGGCchxDZmJiOaZZJezaiAtP4JprNpU2lgdnJJ37XDDIXarZzIzH5X9E1n020ACsFYgCbrekbQGmY9Qnt6etSaXTqhNlipEMQ5LmJLYk5PIgx1AFTtprLCCwlQQDkMF5iAVMEQQQ3BzRybN0tHdvTAyAFED1LMjBCtz8vTP06Vw2kZyeVUIGZmKQu4EqAcDdAkz0Arqz4qlkgWLa3ADhwXMCMqSylVHUgMZ9qFC67Xne95rlmyQcosgRuXkBRAjbz1rHS7McgilqzZWRdLsjfKrbyAR948LycD2zSodd8Vs2b4ZItKAVBWNxmMkGZJg5zT1Pk/QylGt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152" name="AutoShape 8" descr="data:image/jpeg;base64,/9j/4AAQSkZJRgABAQAAAQABAAD/2wCEAAkGBhQSERUUEhQUFRUWGBYYGBYXGBUYGBcZFxYWGBcVGRgYHSYeGBkjHRQbHy8gJCcpLSwsFx8xNTAqNSYrLCkBCQoKDgwOGg8PGiwkHyUpLCwsLCwsLCwsKSwsLCwsKSwsLCwsLCksLCwsKSksKSwsLCwpLCwpLCwsLCwpKSwsLP/AABEIAMABBwMBIgACEQEDEQH/xAAcAAABBQEBAQAAAAAAAAAAAAAFAAEDBAYCBwj/xABGEAACAQMDAgQDBQYDBAgHAAABAhEAAyEEEjFBUQUTImEGMnEjQoGRoQczUrHR8BRiwXKCkuEVJFNzorLC8RYXQ1Rjk9L/xAAZAQADAQEBAAAAAAAAAAAAAAAAAgMBBAX/xAAnEQACAgICAgICAQUAAAAAAAAAAQIRAyESMUFREyIEMmEUFVJxgf/aAAwDAQACEQMRAD8A9bpA0qVACpUqVaA80qanFACilTTTE1gCJpbqY0xNAHU0qYGuqAFSpUqAFSpUqAFSFKkKAEaeaY0hQAjT0xp60BClNCNZ8U2UO0HzCOdkEA9i3H5TUem+K7TGCrL74I/SpPPjTpsqsM2rSDRrmubGoVxKMGHcZrsiq2mrRJ6dManmkBSisAY0qVKgBjTUppUAKlSpUASUqVKgBU4phT0AKmNKaVACimNPNM1AHJauSac08UAJK6phTxQA9KKVODQA1KnimoAanFOKegBqanpqAEawn7SPig2yultkgsN10jnaTCpPSYJPtHer3xZ8fjRFALD3d4DKwMK43hWVIBYsNyxiDvGeteO+MfGJ1GqvXSjQ7yFYjegA2hTGMbY/nU8tuLUSmNU7ZptJrxRbT68f3/OsTo/HbTdSp7HH/vRWzr1jBmvInjd9HqQyKjbaLXFcq2fYkfyrU+G+Nq8B4Dfof6GvL9N4kRwRRXS+J1mPJPE7Rs8UcvZ6hTGsx4T8S7YW4ZX+Lqv17itKtwEAgyCJBHUHg16+LLHIrR5eXFLG6Y9KlTTVSQjTGkTTE0ANSpUqywJqaaQNI1oD000ppqAOqVNupTQAjXDV3NcNQByprsGo1rugDqnFcg10DQA9IUqVACNKlSoAVMaes94/8bWNMCCdzj7o6H3IHTr2pXJR7GjFy0gpd8TCXhbubVDgeUxMbmBh7Z6A5UjvuI5Fc+J6xEEOcRLAAliJgIAMyxkfSaxOq+PfMVXe2EBVwEYb8XCE3MCIK+nAzO4YrKXviUXAwe27AxtJuNkDgQIIA6KG4FRlnVfVFI4W3sLftC+I7erti0Nvmq25Ftln2yQGF27K2wdqmVUOQQBIrzW74YZIR1uSVkoRgSZmckyOnej1+6CCpAUH7qmPz9JP50F1ulVQDu5mJ5P06zSLK5M6Pi4rYMuWIYgiM8fX2qRNVctHBJHY1c1WpW4qL5ZVlHzbmO72IaYPXFQXrHpKk8qCD2JGRTp2tiONPQcTV3bYtm9buWhcAZC6lQ46bScN9OaK6bxQjmvVPhfxmzr9Ek+W/oRb1kwwRwoDIVPA7GOooL4v+yuwwJ0rtp2PCmblrkcKx3KPZTAnjpUsn4yf6m4/yWv2BnwtZ/xV7ZPoQBrn0JhV9txBE9g3avSFJUQMxwMDHQUK+Ffh4aPTi1u3uSWd4jcxPT/KohRPb3oxFVw4ljVIjmyvI7FbvT3B7H+oxXdRbczSW6DxVrIkhpqQNMTWgKlTTSrAFb1IIJ+kfjXVx5BAmY494x/fvWQteKyLQBAAWeZJuISgB95LntgUR8L8bR3YIWI3SCQcjaAqjucKfx71COdSdAGl1IORMQT+A2/1NdrfBAOACAee4kD+dZrV+Mi0hYEfvWAPIAuKzIMHncpEd4qPT60rbt9WLqQcn5tOQqA9lmD2255pvlS0BoX1OJOJNtfxdhP6MB+ddXtdClj/ABbVHVjhRj/aMfiKx7eNk+QxJmGvlclsW94G3vuu2lA946VOvibPetoYATLNyoPypuz95iXgc/Z5gEhPmQGv80ACSM/mfoOTXTN7Ghw8QRSFQFrjZGVLsMSxMwFAI6gZAESBQfx/4xGmJUoxICmFBJYuYUbtvJyZAAgGCYqvNLyak30ada7rEeHftNs7XOpXydpiNwYxAOQY79Ca2Ok1IuIrgMAwBG4QYIkGOnNMpJ9GuLXZMK6rkU80wo9OTXM0posB6eo715UUsxCqoJZiYCgckntXj/iv7S2vveGnu7NOJeQSt1wekn5QeJxwoM0spUrGjHk6Nv8AHfxoNJbNuyGual4Cog3FQeWb+HEgYJ6xXluqcPua63rifLXazLMwWJlRBnuZpP4luErhWAOOWBHLtMsf09qC6nUhXD4z6WUkGFJ6wfofauNyeSR2xgsaLV+6zyXLNM8lj16KxgH6R9Kp3Ga0B61Ve2YI7QZPXpT6rWOFARYExOXYnuo4Hfr9a5fSpsUFma6fmKlWgZhdxB9XeJjjNOl7Nk147O11tx1MBBA9RifxVZxjrmqW9nQoQSQ0q3USc898Y4o/8PfAuq1ZHloUtYDXXDBImcE5unnC46ErXp/gH7ONPpjLKLzYO5wCojsnE+5mnUfRGU15PK9P8N32sNqGXZasrvLwBuCgGASZuMZgAYM5ImgfiFi6LXnbdls3WtqZX5kEupAJggRz3ETzXtn7QPD5Wy4ES+y6wWd9oKzCzcPPlmDEyN0D71Kx8NWtPoTZNnzfnTY4tlbbi5cIdN+2V3vuHq3AFeYp0kuyTyOR5D8MeLPp74u2CbdxOjTDrHqV4wy5z2welfRPhniK37KXUnbcUMAeR3U/QyPwoLodYly3bt+WUW26CLqqFujhzbAPqSHmYjgECtAgAAgQAMACAB0j2+lCasxu10dzTqf/AGrmaU09i8RzXD8Tie1dTXDz0rLNok2xIP4Rn6U1cBqZmjv9P+VYmbVkgp6iTPcR9P8ASmrbDgeaaPUFVZp2k8EySCq/NEQeR+NWNFrAgWHKENIn7pAI3EAk7o9Mc5+tQaCxEbtu3DPPAnKY++eyjmB3FQ39RKl9pVSfTJBIk4WR8zzyQIGRIrwlITwXb+s8xQkESQonptzg9DkIDyN7mZrn/HltgWSyhlWRAWVKvjjM4P8Akmhlq7ETyMBRAkgA5HeGYxzMVdt6pFX5SxOwbSWAk4AwMmZH4cmKbm7MItVfJBbbkFoKzwxnbuHAHkqJ56CKv6LxQWmDEFmbJKhdqhTEwSAxG5onqB7UNsrL3PUrFgoOCsFeExhRJPYERVbX3AbhCz6V7T930gD3Kif9qmTfg3+QonxQy33uKQFb5Q3qY5MZMDcSJ65AgekQH+KPiC5qCofYpTCsAodDmSpy3MHoCRwKp60GG9ZUKCcDdkjB24wDEDrB74EDxB0QgAqQSoe6FcCD6nYBdqyTAkMME5iunHcumVjKK7QT8K1z2UY2zpwymBevAl7bEc2yUZQcbcgkzyBWq8H/AGkXkNlb5W55kyMC4IEkEqAsgCev1PTG6Pxy6+nfzbK3bguLtubU2MCPlLJtUkH1CO+Yq7prOR55tEMTBSRtBC+oI4BQqwVx7g1a5R7LpRkez+H+MWr4JtNuAwRBBGJEg5iDVzdXlHw74uyXNqGFK70H/ZmSrp7rKyJ6NHSvTNBrBctq+MjMdCMMPzFVx5eTpksmLjtFvdSDVHurHftF+Nho7XlWmi/cWZH/ANK2ZBftuMELPucxVW0QSszP7WfjI3X/AMBpzuWR5xH33GVtA/wryx7iOhFYhdAEtlVM9Wb+Mj/0iYA9ppaHTxLH5mH/AAoeF/2m69h9at3X+6Bk8D/WO1c+SdvijsxY0lbKXhrQGtHsSv0PzfkTP41J5JYRgjYJMZJjj6Y5Pc01nw5jetqstdZgqWkhmafu9lnqTxk9MexeA/s609kBryi9cwc/u1MyAEJO6O7TPIAoUW3aBzS0zzb4d+DtTq1XYpFsSPMaFtkd5+ZjGIWeOlek/D/7ONNpwC485x1YDYD7J1/3p/CjPjnj9jR2xcvtsSQohZgwSBA446UD/wDmx4bE+e3/AOu5/qKpxiuyPOT6Nf8A6UzuAJJAAzJIGByZ7V55qf2uaZyVBNpIYbyyliYwQlvdHHVhzQVvi+zd9F3Uu1sghiN+9juG3bAxjofee1DnXSMWOzZ/FHxbaW2VVkZcF3JlQoO4+lZZ/lEgDg9emcN27BWWZbTEXA5QL8pY3C7LAgFTElsnkESOvfE1rYFW+omQwKuzKNwAUSVB9IYyYnesgwALel+K9MtohriXbm1RL7iCwHzAFCDtIGMAwswcCLt7Y6VaQUtO97a9q25QFh6mVYhTJLGGKk7cT93IEmrmi+I/lV7lsuSxLWjiSdh3CSAQ3IUxIzFZdvHLZbab1ookw0NLLhltrOQpiDgcjtVyz8T2GI3AKFB2ktaDQQQy70bzC3qI9ETuyPmFL4Go2fhnxD5kbtrFuBbDSBmCwZYAwevMCjFm8HEqZHfuO/0968sTxKwVTiVZtklZCsGlXFzDJkjiRI68ldT42m1Qbtk2wQpUFTcXGLq7cxJgj1RyCBIp4za7FcT0KuSaxPh123pmRrWpD28Ble4GBkiG5JVxBI6RMzM1qNB4xavki0+6OoBg+4PEdKdTsTiXv1pi1NNNTWahQJnr3HPvxSpmQf3/AMqVFgzz5tSNgEb2kM5mJYgQSwMqigMD0iMDFD/Ekupbe5dIBJT1CXMlbm0LgBPrB+ZTGaueKadFtW3usVRhanywFk7TtNw56Tt+g92qPxC/5ZKzt2sSrKUUkBVUlQQCEiJ2zO6ZNeRBCuOilpNK4wAyAcAkyTyT9THFWfENXGIOGO0CMtADGepAgSeCTnmqulTcIt2mZ2G58zt6hdxHtwcwPc1Yt2LaybhcEDcFUggAj5CSOfvAGMmOopa2LQ2nswhUiApDRE5C/KCIkHEg9QPc0137IQ3747SxGQwLpsA5HCkE44+tXtEVQW2IWGBI37iFJPRVzcIgYkf61B4het3maTsUBRyAnpwhEcEyV6xPJp7G46BNyyDDOxHqLFujCTtEdlboIzVC54cS1syrW4Vo2hjgZcBj8sgDEkluRyNdpfCLACi5fUAo3odmMySRhRwSeCVOYof4h4TZdbj2b53IceloUEg7BtbpAnEiOOhrBtMzizze/rHu3PtZ9J28QM4K8enoYxRHUeJ3FWPWsjID3FO2M2zH3WwxHsKv6e6BvtqS7pA9e6Dtgekv6jEcemd4rvX6NCVLJJKgFpwT6iWI5IgRM4x+HbKaTWhopsteG3wL7yIDbADmJNtX2t26gEQCR+J9F+F9eFVknJM/oAfygV5k94WgXuDaCysIBLQo2biMmOk+9ENB8QqbbOrwq8scRGe2PwzXNLkpckddpxpnpHxB8VJpbJuNk5CITG94MLjgYknoAa8Yv6h79xrt473dtxJGGbGY/hWBjsAOlT+J+PtqjvvEjYoAAIAgZaP8xwSTH1FVb+rO9VClZxJiYjEHiPpV1yJKKJ795bYlmz7CWJPtVO3qWuyLZFvvJ9UDruPSOg71GljqZLEZPWT0E4n/AE+pra/Anwat255t5fsrbAx0uOokIJ5RDBPvjqRQuK/2M22jR/s6+DhpbR1V1C15kYoPvKkTgH77x16EDvW7tXQygqQQQGBHBBEg/kZ/Gq6Xwcg/l3oT8TfE1vw+wjtbZwXFtUSARKu05MBQLZ/MVSMrOeSAf7Xs6ayP/wAp/RDXlg0g71rPjv4sOstaV7Csmb4ZHhgI8naTBgTuwT71j/Nv9fL/ABUf/wBUslJu0WxtKOzo6P6frUF2xtKD/Mv8xUmi8Ra1fDOLbhxBUKCBtEggNIk8UVu/GlrZb8rTXAwHrJs2GBPQr6ZH41nCYynjfegV/hBLTGSf1JpxoV/y1ePxmeDpz3/cWgfwgA1Mnxmf/tmP1sI386VwyFLw/wCSBf8A0eI4H980rWjDIsAEAv8ArH9KOaL4s0xf/rWjueXtP7vTWg042yWIG3mau+HePeHujbtM6ICAT5Qt/N2Nt+ev41klkS6BPG3SaMo3hy9VH5U3/Ryn5doPbiiGq1ubptILiI3pxJZCfmgcEDmk/hZ2lybQAAaAzkx1OVjHaaxc/Jj4+AWNEEILIZBWACBuAyRJ6QIoyPFWtMly2GVrTxnaBlHdsLhuRDESM80L07h3EZVcf1z9BRG2bLkrcW8DhlZFEQ+0QwJJmBE/jVG2uxEk3o9j+FviVdVZBYgXhhxAAJidyiT6Y/LrRsNXivht02m3WyQp3QRAnJLAgjBlhjH416r8PX7lywty6fU0nsIJ9JgdxmpxyeAnCthaaVcClT2So8y1OnRWd7nm+XeVWWFC7wdqyUaPUCrEKeIiM1G4ZWMOr7woQzOwwSpYMPlZpHUeoASRRZL3lq1tgxUkPsfcLRt3CTDK4YKwM9swZM4p39GPMPkNDCBtvKPs4UlVtuCZUwOD3zGK4uKNcbR1c1KgC0o2A7sqoUrJ4ZRBg75gZ9RO01SZS26QFKNJC7iSqryGJyAM+8z3AKv4f5losdrEXDILZKQXORPpG5QOgBpW9NsXepIGwkOFNw2zxIY7oK7v+Gfep1s3g+ir53n8Fir9ZMTMBVb7qkv6SeZ5qHRaZlJZUaLWYIYxtQ7sACSCc7QIgTE1Y1Vm4VdByFaCRAeCSVUNyIVvQciQR0rrQ3Fs25dmtyVjBDMq/wCzG2Z+YjpImJqlBKOylf0Y8wkKCERn+0Egq0QVA9DgsVmcHcTVbQs122v2t22wO0sgWCG4tKSVS20ZH3ZMYkUdv2iWc3IgqSPV6AdzjaYK7gQu2BwUyM4FumySwQHcYa27hQNuSx3ZluIwRPJxTLTsTg7M74lorzOCd59MF3ChiQeWiQGXGfpFGb+mm2t5o2RsI7tBMewyST0GBk4TMzNDW/VtINxNu5GV29LkFXdIj3EzGTUPiH2dgI8gv5hC7sjYB8pJzAuLmO47TSdtoI6TTKviQJC3I3G4WDdlKECB/CNhSAOKHauyrhbaELMEjZ8zdJOIH88UTszsFtvmZlZQ0RuVmQ5+7ICkA9V7VXTQ27fiLK2E8+8pBAI23fNFlw3G2WQ5iIp4bCM6VMGWLSKZJLiOAInBn1FoHI/KodRqbdoBQrkEgqJWAew2sSv0gA1Lf+FntJkqVAlX+66kSGyZBjoJIO4ZiqOl8J3EAAkz6IHqYzgAc5I56fhV6iam30g/8O+Gf4m8oX0KBJYydq5kwRAY/KsnJ+hr1/Q2ES2iIoCKBtHSOfzzJ9yaCfDnhK6eyq4LEDzDEbmI/wDKAYA7fWjlt+f0/v8AAVxzlbKuyaeo6+9Zn9oHwzd12lS3a2B1ui5DsQCoS4pEgHPrB/A1pVaRNdDv1ojNxdoVxTPHPG/hu5pNPpbN4rvnVOQh3D1GwAJgdF/U0HWyPet3+1H95p/9i7+rJ/SsOKryb2ViqRW1FgB7UdWK/wDhmf0onb0aqmI7BcZwIH/OhmoP2tn6k/oB/wCk0UZQLlsn+IgdBx+vPeuzHqBw5v3Z3/hQpEgE9TifoJHFXLFlOdo/IU11eB17fzPYfWpUClDgggSOs+2OtVpkbE1gfdUEdcT+hqt4D4aH1rI6q1pU3m2wkFiFAMdYzz2FXbVzH1iq/heoKa0EAHchHPRQ+fr7fSlk7TQ8XTsDeKaFEvX0jYqPGYwBmFPbIoeviCi1cG8ksjKAZPQx/OjPx3aH+KugnBNoj8Un+YNZsWAWAXif0GSa5or2djCvhOnAUAD7oHHVuTVtTJLHrJ9oAgD6V1oNOWXavzNhfckhVH1zU+p8Pe2QjqVnHTgZPB9xXNklbLwjos+FArsQKH3mWU9S3PuDuI4r2TSWSiKpIJAAwIGBEAV5n8GaTzNWpjCSx/3Rj/xEV6cDSp+Rcj8EoNKuAaVPZKjz/wAVveYrAblB28YViN0qqnINtre0pnBG3BgCfB3DrElxbY9g2xj6WTuwaUIxAdcjijzXkdUuGQtwN5kCSWtSCYEncUECIJ2wfuig6Brd1FBV0IZSR8zoSo5gH7sgzMoO1T0x+IU8N8Q8q5jyz93fGHbAsndO5N7JH1EZwDP4om0O9o285Yq+J3AsN4gAmCoYgEFfvGqjuqb9qsSTeAWAZhlLWpJwGgsBPpkRkEAh5i3d5W4QWtgKCPSVBjLZ9WMmBESZ5pao0GLdlvJ2bdxtyRmCFW4HAA2lyVZSBzAIAxTajR5azeaWcFGuFty9gC/IJ25JypwcE1TuWlW4w3MZWQWgRgoN3UuCB6o6ijFrWm+lssNzTJgRu9BBCx970T1ER1mtaowoteuHBXb57OTumNzsSccK4MiRH3ZmKj8Tvm0FZHby7rAbSMLccIbiMAM23JDE4GRkECYL/wAqWi5ILOpMD5rikrkHgMUA/wC75AYiuNXcLKrAstq8iTJhUuidslwVgiQTBP2gJ4FNFbMYH1SqIChriIWBJVpUyu1QpkAALB5Egdatarxaw1tGXyyFLry6lJYBV9XzLl4bIwMdDBpPELNy86utxdtv7RgAzKSAxIgbVO4rLRiCcUH1Wou+XvYM0lUD4Igk4LDliSJLST+VX4X2RlJBe5q13RtQIoDbh9zYchiCEB6CQOnOKueGa61euIt0bniFdwGRUuEDayj96A1yYbHselDwC0U8O11+QXuFLK+7XXAjP8IE1XKlNUgtrmztMQAMIFIPsQTJ962cFCjIrlZ14891r4FwzO+MqyqFKqShCjahUW224iciZrQ/DXhYtxdPMQnsp5aP4mA/AAd6js2Szsjy1rd5ikngXYdRgjCj0nnA5jFEXuKGA3AHAgkT+GahObbLYkH7WrEfTH9xVzRXhJHHX+XTvQCxMqEGDJB56jd+H9aLaOztO7Enk98zJHfNTLBQN/fapN1VQ3fr+uOah1vituyN124qDgbup9uSfyrP4EZkP2ln7Wx/sP8A+YVi205Chu5Md/TAP860nxx47ZvXLTW33BUYEwwyWmBuAmshf1CnCke4rqjF+jbT0R3W+1t9PlEH6OTn/eH5Vb1V5N6HM7yQSR/DkxQy6/rDc7QpgcmB0/AmvQfhX4aQKt903s3qtkyVVTwwU43HuRjiuqU1jhbOSGJ5Z0jO6C6zSUYdp79h9c1ZFl7cM3GBM+8iPxrfzc4BI9gF/pTEMcPLKeVIBB+tc/8AVO+js/t+uzH+Fay0JN8AiMfPM/Re9UdEQdWrW821c2yTI/eD0KAfYiufELAW5cTPoYjnMTA6doqjpljVWtjNtZldgSYJUgCR7Cutu1aPN41LYV+JtF5sM6sJtW7i3VRjJW0RscgQADOf8wrKaG1JJ/AfUx/UV6X4ZeKop42W1Y56BQaxGmAZy4I2s7XNsFNpYlwnqMEywGCeK41NtM9KePgov2i9a8PFwhWE20Bd/cL6VT6sQw+k1JpFILXHjbBG3oWYhjB+7tA/WKIto3t2QNrFmcbiBMLbA2zH+f1VwtsbgrfJaWX+uHcf+UVzSkWSNf8AAnh+22buftAB6oBBVjuG36/yrVg1Q8JsFLNtTghRI9zk/qTVyaEc89smBpVwpp62xTAaa2yWroB3SXIGNzbSzJcEid6m2J/iAf8AhqpeiCzrLW2MkCApCq0TMbAxP88A560+rhCyMR6luYAG3fCsoIHykuX9iwk5IpeJ3htIUL6WCOs/c9SgjOSNu1iJwimM1qQxaS0YNxTIn1sDncNhVl7fOQZ+8V96VknymtqyFmZijSAqsBu2EqDtJ2mYiMVBpdYbRMD0EBTEZDsqhto6wSN3QwTXHiV2FNqdwZt6spIJkoF9QHMoJU9zWUAOO7aBI9Cs0kThj5nXkEgY7BRiaNaIMujslSA8q+5SQgQWzEtgCVggggEkEc0G1WkKLdIbEQQO10D1DoQDcAP1BwJi14RcDadbYO3YyKBgBgFYEkHrKCD/AJ/emezC149CsgAbcNtxVRSAom0RO0YgKcD/AFoNr9cVtpd/doxE5HpIa4l0RMFWVQ4WejDEZN6sMyuQVJFtiY5/duzLEyQNiGDzJ7UIu3U2racApee4jTEFjc9JTHz/AGpInEWwOshobMY37P8AWWBrvMulLI2MlwMQinamyIOAGAxGCFOAecRotZdttCuQAo6hl9KQefSRMz7x2rZfAltV1l1gDd26e8u60FJVhbVHZgxAUeiRmaydnSqw9EwNuSpweBwJAEZMV23Ry+WaPXJfsWdFbuPut3GN5kaB5YU+WjbhyrLuImeDFVtZam+xQAhjzLZECDKng4qfU+St9rdvFlURRsbejHaCzIcKqkkmV5kz3q5o7BnOZAHBEAKBP1P981y55/Yvhj9Q54fYmwoDD0kbYJDFH3FVPU7PlxmB7Vcs21WICgdcZJHEnt1/Cqumtt5bH+DIPSD8y98H1fi1V9NqCcDgfn/eK5LLRVBy1qZ7do6ewzV22xPyx78du4oPpZk+36cfnzRWw8ccxQOWmaK86+PdXu1gUtbGy0kSATLFmbnpkVtPEvEBatvcPCKTEgTxiTgVg9bYGqdrzhIYL6kdHtiIUJ5n3T9QMnmujAqfIjk9Gc1NyDBIUxzagE/hyPrVC23qPzcD5jJP9zWj8Q+HBbVmtu55gOhI6mAwUdqBeWNpLHJETjvyMV2fImtEFFp2RjUqrAmeF/CQw/0FbLRv6FzGBiSOlYbXqFb7NnZYxuw2OhgkfyrVWNay43Wm2iQQcEAfXNSzxcopIphkoSdhtLh7n82/rVi3rXXh2/4m/rQr/EttkNZJCBym4AiTGyZgkc0T8P0Ny4TN7SgBSeZJx/3mD7wfpXI8E0dXzxeiv45rVW7q7bTuITy+Yyit09ycVmrWo+2RgCdgzEwxM/LwTEifeivxJqVbV3QbhUjbIg49Kx1AP4VS09gtOy7JWPmkR1BEyD9K6FkqO0Sf46crsM6vU7dNe+b5Ng2/NmE9PvVTRXhbt+pdTa3CAWuSjE/dedypMdlOYFVfiG1dCCHRRcZG3btuQCSBwBkTRDwnTX9qo1/0vw20FiBBJVgStwdMCRNEFUbHzTUpJLwqNMXAWHu6VCBwVDRjliDM96oHQh7lu36ZvMgbaSQVXLkEkkggd+tSL9iBt0xun3X1MOsbv1zRD4f0JbUC7t227aMFEfKxxs9iAa5aHukbEGnArhK7mhEjqaVc0q0yjy/RI6zaCgblUouYchoKRzuUWZjEifaub8IXmBIDZ5BVGgZxJaDPem0gBs77LbQytatMSZF64hQD+K2Qcqeu8RxT6kkXLiOflLAvhCxW6cmAAd0zGYJPSnoVKiy2rClbZAibiKWxttuocEYydwbBxIqS9bW7bUHm20k8DIMKY6SFb6ye8jtTYZAouiMW2tnqAqk2578HIznIxVrTXyjC7APmHJGbedkg+xk2wG5maKN8kF2ybjNbMkMqwuZjaZjjPpYR3U1N4I8J9pENbRWBJ2lra3PM3QICkKQST0nmmvsXLMstDgwCeLkIABkEbBvMQZTuTKu6aLdm0d53OAT1DeZBYYAaSsn/ALzuKAJi7GzLTJi2z7lJX1HYSB8wVSVnqFM8msn4yj+WslQUYXFIJAYozgBTEHBjpwPx0FzU4fEBhdWOot722pIPKhV+oXrNZ3WJBt29u85IMb8GFAjqFEMZHDA9IquJfYTJ0Ef2b+ai6+6jKoTS3S0qX3AnKjYw2mRyZ+lQfCWoCuGuFyikMy/NIEljsyxUhYJjgnnNQ/B6210mvNw3PMFpVQp5+1SXgsTb9I3A/frj4c8ZGls3bwk3GUruK4tbiVUtunzCewGOpbiuuSOTYXt+H7DcvXEbdcd7mxR6V3NKAhiNsq0kczGKJeEXxtlhBlucmCSQZGMTFcW7fnqCQbjkE5yzHljnknmogjAdVjExwWBgQetePkm5t2epihwWw3YaXHQDJ7bR8095EiPeqYtkXNwkAscdgThfwmKlt3AtndEs7BV/2EElh9WKj86rLqpYicA8+8D/AFxSxfg172FdPqcDGIntxGP1qZL7AZjvmR+cD+VVLTemV9P1GPxjg1Oz+341VClH4ivObDABGJZAFgwfWpznis5pL83SDaVNRA3Wgyi1dQA+tgQcqBP4UU+LIOmYM4QFrcnOIaRx7iKzVjUOo8t3O35luqA0pBlJPKmeMHiunGvqRm6kF/EtdbKsPNuvcg9G8v5W9OPRgd80P8N0Fv8Aw6FiJVfUZx7z35/Opbfin2bHygLKdSfUzGQoAHHc1mtUFDQgCjqATGOOab45SjXQLKou3sm14V2O0enoM/n7ccVJ4LdG15RG9QB3KD096FJqmQHaMH+Vd6PxLaG3dSP0roUKVEHO3ZoQ1v8A7Gz0P7tes1FctoWslbaKPNRDsUCf3TZA9m/WhI8WH6Dt0B/rVi141tSVBzcPDRwluI/KlcHQ0ZpMO37Nq/q9R6nS4rsN8bgYPBWRgYHNVf3TRM9Se5mn8H129Q4V9xLgwFM5ESWcdz+dQaq8CN3Xc49xtJGc4/WuacJN14OmE4qNsKtq2YWlW6lohmILhSCYAAgj3ol4fdZdxZfKOfMRF/eMTi5bO6FBHIjr+NZK5qrW/beVisQCpysxJKx6h/Sivhz+WyKDbuXAgFq4AZFrMDsfp04qnFxhTJ8uUrRrF3BPsrRtu8BSzSH5PAmCI56zRTwfxAW9y3TG52gwxlsBs89ue9Z1rdxrcNe3Ft2fSBb9MECOMN1NXLt3aVHI3TPeeojnjp+tcj7LJWjcWL6sJUgj2qbdWc8I1XqHvP8Af6UdBrEY40TqaVRilW2KecfDYIXzWt+n7NkRYAGwvg7Y9U7R7SoI5ptu+9cG+R512ezbbhk+rEEpRL4f8MtjTICwJu3WackLb0wBdVLRtUuqkmBuAaqNrTF3bYGnYWZVyFLuJkL8w+7E/dJPFUfbFvRUd5YIcQCJ7LIYr75kA9yK7s6jaAULKVAOCQQGQLPbaCVxwZPU1Jo9A4U3CNgYMqsN8EwSYU/dH8YwCB3qN7UPG4KtzbBblACuD/w++O54xMC/oL2VkeWrTcgH0uoAB4MCFfoMycDmq9zUKVdWmRtZTJBVoubyRyZPfMrIxVqzYe7bRgrBre5WkFjt2r5YAb5SAChkQRI96hXwkhvSCT6REboVSQSWPTY3fFKmja8AAXyyPbIkidrz+BHcy+R0jjBFD/HnItJ69twOu5gZCny58ogZHygkEYn8K0zfDjhQ2IViBtFx2jbA8xio8oQBGWOfaqvifwZduL5buRt2v6Ea4xIDAsQxQQWukSXmFEA5jphKKl2SmnQP+GNZcHh2u2qhRjpg5LkMCb3phApkTMkxVXRoxBRY2eneY52kEKO2YJNaM+C3LFoWbNrVXHIybi2UUgpIRNrS3eDjmqGm+E75VUuItpeTDBASYmQN0jMiJ4/IyTT3ZsFQS8H03mAwRCgszdFAOWJOIqTXagcIZQTBzJiJif7P6Vb03wm6AqTuXJw4g+nBGzJIlRxPqwKH6n4euEgK6EnEHcrR3ClcgfWvP4nRzRDqdcMLOFACmPqS0e7MT+FLQW8H/Lz7zOfzFWj8IXp9TJgA+lX7xAkCWPYcxT2/A7qjLDjcu1X4C7mBGAT19o4plEm5lmzcHlqpJGB16RMYPWu7dwscZHt+uOag/wDh7UAkK1tkAyQrAgADJBPprhfD1Vklr5J5VSsA++4HH4iKeq8i/LRQ+Mbn/VWkEjdbnv8AN+hrFae8IAJ3Wy0qBIO+CFj3MwRxXqj6BbqlLiO6mCE323uj6vtErn5c/hQw/ClvzUdhtG5XJO208qQYII2sTjiD7iujHlio0yU5Nu0Y7xHe6FAG+zUM9tSRDHJJgS2z0qY4MzFCfDfBLmpuqqEZYBmBkW1glnbuoCk/kBkivSk+EEtkXLd4tdZnZriKJUNJMB3G1yXjcxfBwoBIMt7S27SONJZS15kC4VDpu5Eh1VtqyFOxdqyAetWX5EIrRJq+zynX+Hmy7KTwxC7oDMASAwUEwDE8/ieapbj0rcH9ml07rj3rVqyG9Vy7IHJEKoYs7YwIH1qj4h8PC258oXWidpfy4fAggW55mQJOPerLNB+RaMxbYyPV/faif+IBMLb80gSdiwBH+6TRjwu6LJi5almJjaA7LjIaB6RjIBJ9sGi/g9uybrXBbuAsIYAHa22DtEcMcY7UksvtFIx9Mzb6K8V2pprgnKsD+sECh76DUklTbuEglmlT+JJ4/Kt4fFGZiBZuzOZVh3PTjuJxFXbmrKFg6sNpAPEEsARGcgg1NZ2vA7gpeTzbR645JUOvUHnjo3I/lRbS6ghdltjsMNJxsxlfaPyNT/E9u3Kta8tIkMFCjczEQCBjoTmgtq5+E5Ij+5HtVX9lYsfq6NtoBZ/wjwTAnzHI5wsmesDFFfEhG0jj0dPqR70A8O1UeH3jA9LLtBiTlPmPEfyFHvESXtKRyNnHGAZg1wTTv/p2xegz4OvrWff+U1pFNZzww+oR9O+Y4nvRtL47ipI2XZbmlUSXh3pqYmCtMgKfKnpnaUUlQS/qA2BiAR7dCepqW9ZYAL5di2rkwsRvEAkEDbKDK7eCOe1D9D4aA5ZANzEy52O2Mwu87Bg9qlv+HH13DcZ1ZWR1fabkzKtvBxtGYAjmkTIuMn2VrmgLMSFVgOXtqCSQB6d0beDwWnjMYqe9aXaPsrfBI3eWGB/jBTCt05/Ohdrwzy0IutcullBQK6L6CTktJkYjABnjFXzbuKi7NrK8ME3IhBjEloLHj5t3Q4rGheMkVfNZiIbaeDtv34Ug/wAKtBP1OKv6fTu4C7j6RG6N3tAOQyjOCTEYp28GvO7ElkYQdwYeWcYz94nP5flJaW4q7XuEnL4A4Hq3Z27vp0rNs2KaZBq9LcVdrsIjcUXcQDMgSSRiB2qbTacORtKggY2qpLNkEPOSMEcg8Vau2rpAuSQONzOFEnooV3kiZO7t9avaRJT7oG4ypJG5jA2/lOcit4lOKBz2LrWyGLCMkrMnuY6iQB2EnNUWe6oBW4txWYjdtlRPdhuaTkcEfSRWitG4cFkuAQTAVRIeCGIzP09x7VRv30S4xdGBAVSUClQQBAYHAIwMfpW0jOJEmjKqDeRNgj0F5BkiYQJB6DPSR0NM+oB/c27QHynaVzAJOQJ/QV2mrRXEuQBJHmLsmZBO9QJ+f3GcCptVo7T7WEn1hQ6Xx5Z+u2IOO3QCihXRHqtMlxlRgoBEjCyOAD6l+XIj/SqgsQwRmEKRgJDxJEJnYoMxniaKqypKqbkFTucNaaGY8H0lWMCcjp3odqtSgWd98ICAYFv1Yw7yARnIAMe3Sg2KRKLCGVIBaYgLuYCN0sIX1GOsfMYmlb0iIQfSR3KkzzGCCV4gyB7RVV/EohWkW9oIdla3D5EEA4IMRGDP41VF9GYm4oKR1WAJmVKqQ20f84oYN+gsthZdU2N8vWdsxG0Se3SDXPlhhCgly0MI3z0ncrYMYkETgHih2nUs/wBmpuYkEXG2qpj0hXSZwMSRTp5TGAHDFSwWUKkExG5X3Ag8nIHagFJ+i1ctorC35e3BcgelgcEgxBgx78UtRasgMjKQDBO4YUk8lQQQDPfjntXJuXVWC+9Anq2sBkERuYZiOCDB7VF/iJx5w2m3I2QRE+gEdDPt74zQa0c3vB7Kt6BbaSuBuDnBhT8o2ZickwBNdajwEAD7K2sA+gfK4PpMFvlMD/xVO2jV7Slybmx56r6lbcDg5YGCMdql0pKxHpHJ3ekkyfxMGZHWRQjKIrdhLdtQVSGneoXcu2DCxBDLBggHNRa+0VJcNaQEZi2euQ0zP/tRC2tvb8nmuCzAglYGBtRQcO306ZNQXiYFxmuqsgKrKTwAASczBjP6VrMSZQ0ZurIQq4YbS4BDlWYwx7D6ycxT+IeHM7N55UiQYRlBwIIGPS2ON0VZF6WJYFGYSWUeowJmGAGfpjOajF1LpbcQIiA2Z9PqJk9we350WbS8gy/8MadQJtiG4lmWNrKwJOQp7CPryKjPwHpmIlASQSFFwk+rAIEBSRmJx+MUet+bt+zCXFBI3L6uc5J9WMmIAqR/Arv2dy56BBRiGGCchxDZmJiOaZZJezaiAtP4JprNpU2lgdnJJ37XDDIXarZzIzH5X9E1n020ACsFYgCbrekbQGmY9Qnt6etSaXTqhNlipEMQ5LmJLYk5PIgx1AFTtprLCCwlQQDkMF5iAVMEQQQ3BzRybN0tHdvTAyAFED1LMjBCtz8vTP06Vw2kZyeVUIGZmKQu4EqAcDdAkz0Arqz4qlkgWLa3ADhwXMCMqSylVHUgMZ9qFC67Xne95rlmyQcosgRuXkBRAjbz1rHS7McgilqzZWRdLsjfKrbyAR948LycD2zSodd8Vs2b4ZItKAVBWNxmMkGZJg5zT1Pk/QylGt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t3.gstatic.com/images?q=tbn:ANd9GcRT_p8FLKoc8f2uP3nRoMMlH-Rw2kM0vxdnsN2jx8LveBtVpOMvTdqTh7ODi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6482"/>
            <a:ext cx="9144000" cy="6884482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84182"/>
          </a:xfrm>
        </p:spPr>
        <p:txBody>
          <a:bodyPr>
            <a:normAutofit/>
          </a:bodyPr>
          <a:lstStyle/>
          <a:p>
            <a:r>
              <a:rPr lang="es-ES" dirty="0" smtClean="0"/>
              <a:t>INDICES PRODUCTIVOS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4800" b="1" dirty="0" smtClean="0"/>
              <a:t>CAÑA DE AZUCAR</a:t>
            </a:r>
            <a:endParaRPr lang="es-ES" sz="4800" b="1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14668" cy="46910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PLANTACION: 20.000 HECTAREAS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SE REGARA LA TOTALIDAD DEL AREA PRODUCTIVA.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PRODUCCION POR HECTAREA: 100 TON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PRODUCCION TOTAL: 2.000.000 TON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MOLIENDA DIARIA: 10.000 TON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RENDIMIENTO EN ETANOL: 75 LITROS POR TONELADA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FF0000"/>
                </a:solidFill>
              </a:rPr>
              <a:t>PRODUCCION ETANOL TOTAL: 150 MILLONES DE LITROS</a:t>
            </a:r>
          </a:p>
        </p:txBody>
      </p:sp>
      <p:sp>
        <p:nvSpPr>
          <p:cNvPr id="27650" name="AutoShape 2" descr="data:image/jpeg;base64,/9j/4AAQSkZJRgABAQAAAQABAAD/2wCEAAkGBhQSERUUEhQUFRUWGBYYGBYXGBUYGBcZFxYWGBcVGRgYHSYeGBkjHRQbHy8gJCcpLSwsFx8xNTAqNSYrLCkBCQoKDgwOGg8PGiwkHyUpLCwsLCwsLCwsKSwsLCwsKSwsLCwsLCksLCwsKSksKSwsLCwpLCwpLCwsLCwpKSwsLP/AABEIAMABBwMBIgACEQEDEQH/xAAcAAABBQEBAQAAAAAAAAAAAAAFAAEDBAYCBwj/xABGEAACAQMDAgQDBQYDBAgHAAABAhEAAyEEEjFBUQUTImEGMnEjQoGRoQczUrHR8BRiwXKCkuEVJFNzorLC8RYXQ1Rjk9L/xAAZAQADAQEBAAAAAAAAAAAAAAAAAgMBBAX/xAAnEQACAgICAgICAQUAAAAAAAAAAQIRAyESMUFREyIEMmEUFVJxgf/aAAwDAQACEQMRAD8A9bpA0qVACpUqVaA80qanFACilTTTE1gCJpbqY0xNAHU0qYGuqAFSpUqAFSpUqAFSFKkKAEaeaY0hQAjT0xp60BClNCNZ8U2UO0HzCOdkEA9i3H5TUem+K7TGCrL74I/SpPPjTpsqsM2rSDRrmubGoVxKMGHcZrsiq2mrRJ6dManmkBSisAY0qVKgBjTUppUAKlSpUASUqVKgBU4phT0AKmNKaVACimNPNM1AHJauSac08UAJK6phTxQA9KKVODQA1KnimoAanFOKegBqanpqAEawn7SPig2yultkgsN10jnaTCpPSYJPtHer3xZ8fjRFALD3d4DKwMK43hWVIBYsNyxiDvGeteO+MfGJ1GqvXSjQ7yFYjegA2hTGMbY/nU8tuLUSmNU7ZptJrxRbT68f3/OsTo/HbTdSp7HH/vRWzr1jBmvInjd9HqQyKjbaLXFcq2fYkfyrU+G+Nq8B4Dfof6GvL9N4kRwRRXS+J1mPJPE7Rs8UcvZ6hTGsx4T8S7YW4ZX+Lqv17itKtwEAgyCJBHUHg16+LLHIrR5eXFLG6Y9KlTTVSQjTGkTTE0ANSpUqywJqaaQNI1oD000ppqAOqVNupTQAjXDV3NcNQByprsGo1rugDqnFcg10DQA9IUqVACNKlSoAVMaes94/8bWNMCCdzj7o6H3IHTr2pXJR7GjFy0gpd8TCXhbubVDgeUxMbmBh7Z6A5UjvuI5Fc+J6xEEOcRLAAliJgIAMyxkfSaxOq+PfMVXe2EBVwEYb8XCE3MCIK+nAzO4YrKXviUXAwe27AxtJuNkDgQIIA6KG4FRlnVfVFI4W3sLftC+I7erti0Nvmq25Ftln2yQGF27K2wdqmVUOQQBIrzW74YZIR1uSVkoRgSZmckyOnej1+6CCpAUH7qmPz9JP50F1ulVQDu5mJ5P06zSLK5M6Pi4rYMuWIYgiM8fX2qRNVctHBJHY1c1WpW4qL5ZVlHzbmO72IaYPXFQXrHpKk8qCD2JGRTp2tiONPQcTV3bYtm9buWhcAZC6lQ46bScN9OaK6bxQjmvVPhfxmzr9Ek+W/oRb1kwwRwoDIVPA7GOooL4v+yuwwJ0rtp2PCmblrkcKx3KPZTAnjpUsn4yf6m4/yWv2BnwtZ/xV7ZPoQBrn0JhV9txBE9g3avSFJUQMxwMDHQUK+Ffh4aPTi1u3uSWd4jcxPT/KohRPb3oxFVw4ljVIjmyvI7FbvT3B7H+oxXdRbczSW6DxVrIkhpqQNMTWgKlTTSrAFb1IIJ+kfjXVx5BAmY494x/fvWQteKyLQBAAWeZJuISgB95LntgUR8L8bR3YIWI3SCQcjaAqjucKfx71COdSdAGl1IORMQT+A2/1NdrfBAOACAee4kD+dZrV+Mi0hYEfvWAPIAuKzIMHncpEd4qPT60rbt9WLqQcn5tOQqA9lmD2255pvlS0BoX1OJOJNtfxdhP6MB+ddXtdClj/ABbVHVjhRj/aMfiKx7eNk+QxJmGvlclsW94G3vuu2lA946VOvibPetoYATLNyoPypuz95iXgc/Z5gEhPmQGv80ACSM/mfoOTXTN7Ghw8QRSFQFrjZGVLsMSxMwFAI6gZAESBQfx/4xGmJUoxICmFBJYuYUbtvJyZAAgGCYqvNLyak30ada7rEeHftNs7XOpXydpiNwYxAOQY79Ca2Ok1IuIrgMAwBG4QYIkGOnNMpJ9GuLXZMK6rkU80wo9OTXM0posB6eo715UUsxCqoJZiYCgckntXj/iv7S2vveGnu7NOJeQSt1wekn5QeJxwoM0spUrGjHk6Nv8AHfxoNJbNuyGual4Cog3FQeWb+HEgYJ6xXluqcPua63rifLXazLMwWJlRBnuZpP4luErhWAOOWBHLtMsf09qC6nUhXD4z6WUkGFJ6wfofauNyeSR2xgsaLV+6zyXLNM8lj16KxgH6R9Kp3Ga0B61Ve2YI7QZPXpT6rWOFARYExOXYnuo4Hfr9a5fSpsUFma6fmKlWgZhdxB9XeJjjNOl7Nk147O11tx1MBBA9RifxVZxjrmqW9nQoQSQ0q3USc898Y4o/8PfAuq1ZHloUtYDXXDBImcE5unnC46ErXp/gH7ONPpjLKLzYO5wCojsnE+5mnUfRGU15PK9P8N32sNqGXZasrvLwBuCgGASZuMZgAYM5ImgfiFi6LXnbdls3WtqZX5kEupAJggRz3ETzXtn7QPD5Wy4ES+y6wWd9oKzCzcPPlmDEyN0D71Kx8NWtPoTZNnzfnTY4tlbbi5cIdN+2V3vuHq3AFeYp0kuyTyOR5D8MeLPp74u2CbdxOjTDrHqV4wy5z2welfRPhniK37KXUnbcUMAeR3U/QyPwoLodYly3bt+WUW26CLqqFujhzbAPqSHmYjgECtAgAAgQAMACAB0j2+lCasxu10dzTqf/AGrmaU09i8RzXD8Tie1dTXDz0rLNok2xIP4Rn6U1cBqZmjv9P+VYmbVkgp6iTPcR9P8ASmrbDgeaaPUFVZp2k8EySCq/NEQeR+NWNFrAgWHKENIn7pAI3EAk7o9Mc5+tQaCxEbtu3DPPAnKY++eyjmB3FQ39RKl9pVSfTJBIk4WR8zzyQIGRIrwlITwXb+s8xQkESQonptzg9DkIDyN7mZrn/HltgWSyhlWRAWVKvjjM4P8Akmhlq7ETyMBRAkgA5HeGYxzMVdt6pFX5SxOwbSWAk4AwMmZH4cmKbm7MItVfJBbbkFoKzwxnbuHAHkqJ56CKv6LxQWmDEFmbJKhdqhTEwSAxG5onqB7UNsrL3PUrFgoOCsFeExhRJPYERVbX3AbhCz6V7T930gD3Kif9qmTfg3+QonxQy33uKQFb5Q3qY5MZMDcSJ65AgekQH+KPiC5qCofYpTCsAodDmSpy3MHoCRwKp60GG9ZUKCcDdkjB24wDEDrB74EDxB0QgAqQSoe6FcCD6nYBdqyTAkMME5iunHcumVjKK7QT8K1z2UY2zpwymBevAl7bEc2yUZQcbcgkzyBWq8H/AGkXkNlb5W55kyMC4IEkEqAsgCev1PTG6Pxy6+nfzbK3bguLtubU2MCPlLJtUkH1CO+Yq7prOR55tEMTBSRtBC+oI4BQqwVx7g1a5R7LpRkez+H+MWr4JtNuAwRBBGJEg5iDVzdXlHw74uyXNqGFK70H/ZmSrp7rKyJ6NHSvTNBrBctq+MjMdCMMPzFVx5eTpksmLjtFvdSDVHurHftF+Nho7XlWmi/cWZH/ANK2ZBftuMELPucxVW0QSszP7WfjI3X/AMBpzuWR5xH33GVtA/wryx7iOhFYhdAEtlVM9Wb+Mj/0iYA9ppaHTxLH5mH/AAoeF/2m69h9at3X+6Bk8D/WO1c+SdvijsxY0lbKXhrQGtHsSv0PzfkTP41J5JYRgjYJMZJjj6Y5Pc01nw5jetqstdZgqWkhmafu9lnqTxk9MexeA/s609kBryi9cwc/u1MyAEJO6O7TPIAoUW3aBzS0zzb4d+DtTq1XYpFsSPMaFtkd5+ZjGIWeOlek/D/7ONNpwC485x1YDYD7J1/3p/CjPjnj9jR2xcvtsSQohZgwSBA446UD/wDmx4bE+e3/AOu5/qKpxiuyPOT6Nf8A6UzuAJJAAzJIGByZ7V55qf2uaZyVBNpIYbyyliYwQlvdHHVhzQVvi+zd9F3Uu1sghiN+9juG3bAxjofee1DnXSMWOzZ/FHxbaW2VVkZcF3JlQoO4+lZZ/lEgDg9emcN27BWWZbTEXA5QL8pY3C7LAgFTElsnkESOvfE1rYFW+omQwKuzKNwAUSVB9IYyYnesgwALel+K9MtohriXbm1RL7iCwHzAFCDtIGMAwswcCLt7Y6VaQUtO97a9q25QFh6mVYhTJLGGKk7cT93IEmrmi+I/lV7lsuSxLWjiSdh3CSAQ3IUxIzFZdvHLZbab1ookw0NLLhltrOQpiDgcjtVyz8T2GI3AKFB2ktaDQQQy70bzC3qI9ETuyPmFL4Go2fhnxD5kbtrFuBbDSBmCwZYAwevMCjFm8HEqZHfuO/0968sTxKwVTiVZtklZCsGlXFzDJkjiRI68ldT42m1Qbtk2wQpUFTcXGLq7cxJgj1RyCBIp4za7FcT0KuSaxPh123pmRrWpD28Ble4GBkiG5JVxBI6RMzM1qNB4xavki0+6OoBg+4PEdKdTsTiXv1pi1NNNTWahQJnr3HPvxSpmQf3/AMqVFgzz5tSNgEb2kM5mJYgQSwMqigMD0iMDFD/Ekupbe5dIBJT1CXMlbm0LgBPrB+ZTGaueKadFtW3usVRhanywFk7TtNw56Tt+g92qPxC/5ZKzt2sSrKUUkBVUlQQCEiJ2zO6ZNeRBCuOilpNK4wAyAcAkyTyT9THFWfENXGIOGO0CMtADGepAgSeCTnmqulTcIt2mZ2G58zt6hdxHtwcwPc1Yt2LaybhcEDcFUggAj5CSOfvAGMmOopa2LQ2nswhUiApDRE5C/KCIkHEg9QPc0137IQ3747SxGQwLpsA5HCkE44+tXtEVQW2IWGBI37iFJPRVzcIgYkf61B4het3maTsUBRyAnpwhEcEyV6xPJp7G46BNyyDDOxHqLFujCTtEdlboIzVC54cS1syrW4Vo2hjgZcBj8sgDEkluRyNdpfCLACi5fUAo3odmMySRhRwSeCVOYof4h4TZdbj2b53IceloUEg7BtbpAnEiOOhrBtMzizze/rHu3PtZ9J28QM4K8enoYxRHUeJ3FWPWsjID3FO2M2zH3WwxHsKv6e6BvtqS7pA9e6Dtgekv6jEcemd4rvX6NCVLJJKgFpwT6iWI5IgRM4x+HbKaTWhopsteG3wL7yIDbADmJNtX2t26gEQCR+J9F+F9eFVknJM/oAfygV5k94WgXuDaCysIBLQo2biMmOk+9ENB8QqbbOrwq8scRGe2PwzXNLkpckddpxpnpHxB8VJpbJuNk5CITG94MLjgYknoAa8Yv6h79xrt473dtxJGGbGY/hWBjsAOlT+J+PtqjvvEjYoAAIAgZaP8xwSTH1FVb+rO9VClZxJiYjEHiPpV1yJKKJ795bYlmz7CWJPtVO3qWuyLZFvvJ9UDruPSOg71GljqZLEZPWT0E4n/AE+pra/Anwat255t5fsrbAx0uOokIJ5RDBPvjqRQuK/2M22jR/s6+DhpbR1V1C15kYoPvKkTgH77x16EDvW7tXQygqQQQGBHBBEg/kZ/Gq6Xwcg/l3oT8TfE1vw+wjtbZwXFtUSARKu05MBQLZ/MVSMrOeSAf7Xs6ayP/wAp/RDXlg0g71rPjv4sOstaV7Csmb4ZHhgI8naTBgTuwT71j/Nv9fL/ABUf/wBUslJu0WxtKOzo6P6frUF2xtKD/Mv8xUmi8Ra1fDOLbhxBUKCBtEggNIk8UVu/GlrZb8rTXAwHrJs2GBPQr6ZH41nCYynjfegV/hBLTGSf1JpxoV/y1ePxmeDpz3/cWgfwgA1Mnxmf/tmP1sI386VwyFLw/wCSBf8A0eI4H980rWjDIsAEAv8ArH9KOaL4s0xf/rWjueXtP7vTWg042yWIG3mau+HePeHujbtM6ICAT5Qt/N2Nt+ev41klkS6BPG3SaMo3hy9VH5U3/Ryn5doPbiiGq1ubptILiI3pxJZCfmgcEDmk/hZ2lybQAAaAzkx1OVjHaaxc/Jj4+AWNEEILIZBWACBuAyRJ6QIoyPFWtMly2GVrTxnaBlHdsLhuRDESM80L07h3EZVcf1z9BRG2bLkrcW8DhlZFEQ+0QwJJmBE/jVG2uxEk3o9j+FviVdVZBYgXhhxAAJidyiT6Y/LrRsNXivht02m3WyQp3QRAnJLAgjBlhjH416r8PX7lywty6fU0nsIJ9JgdxmpxyeAnCthaaVcClT2So8y1OnRWd7nm+XeVWWFC7wdqyUaPUCrEKeIiM1G4ZWMOr7woQzOwwSpYMPlZpHUeoASRRZL3lq1tgxUkPsfcLRt3CTDK4YKwM9swZM4p39GPMPkNDCBtvKPs4UlVtuCZUwOD3zGK4uKNcbR1c1KgC0o2A7sqoUrJ4ZRBg75gZ9RO01SZS26QFKNJC7iSqryGJyAM+8z3AKv4f5losdrEXDILZKQXORPpG5QOgBpW9NsXepIGwkOFNw2zxIY7oK7v+Gfep1s3g+ir53n8Fir9ZMTMBVb7qkv6SeZ5qHRaZlJZUaLWYIYxtQ7sACSCc7QIgTE1Y1Vm4VdByFaCRAeCSVUNyIVvQciQR0rrQ3Fs25dmtyVjBDMq/wCzG2Z+YjpImJqlBKOylf0Y8wkKCERn+0Egq0QVA9DgsVmcHcTVbQs122v2t22wO0sgWCG4tKSVS20ZH3ZMYkUdv2iWc3IgqSPV6AdzjaYK7gQu2BwUyM4FumySwQHcYa27hQNuSx3ZluIwRPJxTLTsTg7M74lorzOCd59MF3ChiQeWiQGXGfpFGb+mm2t5o2RsI7tBMewyST0GBk4TMzNDW/VtINxNu5GV29LkFXdIj3EzGTUPiH2dgI8gv5hC7sjYB8pJzAuLmO47TSdtoI6TTKviQJC3I3G4WDdlKECB/CNhSAOKHauyrhbaELMEjZ8zdJOIH88UTszsFtvmZlZQ0RuVmQ5+7ICkA9V7VXTQ27fiLK2E8+8pBAI23fNFlw3G2WQ5iIp4bCM6VMGWLSKZJLiOAInBn1FoHI/KodRqbdoBQrkEgqJWAew2sSv0gA1Lf+FntJkqVAlX+66kSGyZBjoJIO4ZiqOl8J3EAAkz6IHqYzgAc5I56fhV6iam30g/8O+Gf4m8oX0KBJYydq5kwRAY/KsnJ+hr1/Q2ES2iIoCKBtHSOfzzJ9yaCfDnhK6eyq4LEDzDEbmI/wDKAYA7fWjlt+f0/v8AAVxzlbKuyaeo6+9Zn9oHwzd12lS3a2B1ui5DsQCoS4pEgHPrB/A1pVaRNdDv1ojNxdoVxTPHPG/hu5pNPpbN4rvnVOQh3D1GwAJgdF/U0HWyPet3+1H95p/9i7+rJ/SsOKryb2ViqRW1FgB7UdWK/wDhmf0onb0aqmI7BcZwIH/OhmoP2tn6k/oB/wCk0UZQLlsn+IgdBx+vPeuzHqBw5v3Z3/hQpEgE9TifoJHFXLFlOdo/IU11eB17fzPYfWpUClDgggSOs+2OtVpkbE1gfdUEdcT+hqt4D4aH1rI6q1pU3m2wkFiFAMdYzz2FXbVzH1iq/heoKa0EAHchHPRQ+fr7fSlk7TQ8XTsDeKaFEvX0jYqPGYwBmFPbIoeviCi1cG8ksjKAZPQx/OjPx3aH+KugnBNoj8Un+YNZsWAWAXif0GSa5or2djCvhOnAUAD7oHHVuTVtTJLHrJ9oAgD6V1oNOWXavzNhfckhVH1zU+p8Pe2QjqVnHTgZPB9xXNklbLwjos+FArsQKH3mWU9S3PuDuI4r2TSWSiKpIJAAwIGBEAV5n8GaTzNWpjCSx/3Rj/xEV6cDSp+Rcj8EoNKuAaVPZKjz/wAVveYrAblB28YViN0qqnINtre0pnBG3BgCfB3DrElxbY9g2xj6WTuwaUIxAdcjijzXkdUuGQtwN5kCSWtSCYEncUECIJ2wfuig6Brd1FBV0IZSR8zoSo5gH7sgzMoO1T0x+IU8N8Q8q5jyz93fGHbAsndO5N7JH1EZwDP4om0O9o285Yq+J3AsN4gAmCoYgEFfvGqjuqb9qsSTeAWAZhlLWpJwGgsBPpkRkEAh5i3d5W4QWtgKCPSVBjLZ9WMmBESZ5pao0GLdlvJ2bdxtyRmCFW4HAA2lyVZSBzAIAxTajR5azeaWcFGuFty9gC/IJ25JypwcE1TuWlW4w3MZWQWgRgoN3UuCB6o6ijFrWm+lssNzTJgRu9BBCx970T1ER1mtaowoteuHBXb57OTumNzsSccK4MiRH3ZmKj8Tvm0FZHby7rAbSMLccIbiMAM23JDE4GRkECYL/wAqWi5ILOpMD5rikrkHgMUA/wC75AYiuNXcLKrAstq8iTJhUuidslwVgiQTBP2gJ4FNFbMYH1SqIChriIWBJVpUyu1QpkAALB5Egdatarxaw1tGXyyFLry6lJYBV9XzLl4bIwMdDBpPELNy86utxdtv7RgAzKSAxIgbVO4rLRiCcUH1Wou+XvYM0lUD4Igk4LDliSJLST+VX4X2RlJBe5q13RtQIoDbh9zYchiCEB6CQOnOKueGa61euIt0bniFdwGRUuEDayj96A1yYbHselDwC0U8O11+QXuFLK+7XXAjP8IE1XKlNUgtrmztMQAMIFIPsQTJ962cFCjIrlZ14891r4FwzO+MqyqFKqShCjahUW224iciZrQ/DXhYtxdPMQnsp5aP4mA/AAd6js2Szsjy1rd5ikngXYdRgjCj0nnA5jFEXuKGA3AHAgkT+GahObbLYkH7WrEfTH9xVzRXhJHHX+XTvQCxMqEGDJB56jd+H9aLaOztO7Enk98zJHfNTLBQN/fapN1VQ3fr+uOah1vituyN124qDgbup9uSfyrP4EZkP2ln7Wx/sP8A+YVi205Chu5Md/TAP860nxx47ZvXLTW33BUYEwwyWmBuAmshf1CnCke4rqjF+jbT0R3W+1t9PlEH6OTn/eH5Vb1V5N6HM7yQSR/DkxQy6/rDc7QpgcmB0/AmvQfhX4aQKt903s3qtkyVVTwwU43HuRjiuqU1jhbOSGJ5Z0jO6C6zSUYdp79h9c1ZFl7cM3GBM+8iPxrfzc4BI9gF/pTEMcPLKeVIBB+tc/8AVO+js/t+uzH+Fay0JN8AiMfPM/Re9UdEQdWrW821c2yTI/eD0KAfYiufELAW5cTPoYjnMTA6doqjpljVWtjNtZldgSYJUgCR7Cutu1aPN41LYV+JtF5sM6sJtW7i3VRjJW0RscgQADOf8wrKaG1JJ/AfUx/UV6X4ZeKop42W1Y56BQaxGmAZy4I2s7XNsFNpYlwnqMEywGCeK41NtM9KePgov2i9a8PFwhWE20Bd/cL6VT6sQw+k1JpFILXHjbBG3oWYhjB+7tA/WKIto3t2QNrFmcbiBMLbA2zH+f1VwtsbgrfJaWX+uHcf+UVzSkWSNf8AAnh+22buftAB6oBBVjuG36/yrVg1Q8JsFLNtTghRI9zk/qTVyaEc89smBpVwpp62xTAaa2yWroB3SXIGNzbSzJcEid6m2J/iAf8AhqpeiCzrLW2MkCApCq0TMbAxP88A560+rhCyMR6luYAG3fCsoIHykuX9iwk5IpeJ3htIUL6WCOs/c9SgjOSNu1iJwimM1qQxaS0YNxTIn1sDncNhVl7fOQZ+8V96VknymtqyFmZijSAqsBu2EqDtJ2mYiMVBpdYbRMD0EBTEZDsqhto6wSN3QwTXHiV2FNqdwZt6spIJkoF9QHMoJU9zWUAOO7aBI9Cs0kThj5nXkEgY7BRiaNaIMujslSA8q+5SQgQWzEtgCVggggEkEc0G1WkKLdIbEQQO10D1DoQDcAP1BwJi14RcDadbYO3YyKBgBgFYEkHrKCD/AJ/emezC149CsgAbcNtxVRSAom0RO0YgKcD/AFoNr9cVtpd/doxE5HpIa4l0RMFWVQ4WejDEZN6sMyuQVJFtiY5/duzLEyQNiGDzJ7UIu3U2racApee4jTEFjc9JTHz/AGpInEWwOshobMY37P8AWWBrvMulLI2MlwMQinamyIOAGAxGCFOAecRotZdttCuQAo6hl9KQefSRMz7x2rZfAltV1l1gDd26e8u60FJVhbVHZgxAUeiRmaydnSqw9EwNuSpweBwJAEZMV23Ry+WaPXJfsWdFbuPut3GN5kaB5YU+WjbhyrLuImeDFVtZam+xQAhjzLZECDKng4qfU+St9rdvFlURRsbejHaCzIcKqkkmV5kz3q5o7BnOZAHBEAKBP1P981y55/Yvhj9Q54fYmwoDD0kbYJDFH3FVPU7PlxmB7Vcs21WICgdcZJHEnt1/Cqumtt5bH+DIPSD8y98H1fi1V9NqCcDgfn/eK5LLRVBy1qZ7do6ewzV22xPyx78du4oPpZk+36cfnzRWw8ccxQOWmaK86+PdXu1gUtbGy0kSATLFmbnpkVtPEvEBatvcPCKTEgTxiTgVg9bYGqdrzhIYL6kdHtiIUJ5n3T9QMnmujAqfIjk9Gc1NyDBIUxzagE/hyPrVC23qPzcD5jJP9zWj8Q+HBbVmtu55gOhI6mAwUdqBeWNpLHJETjvyMV2fImtEFFp2RjUqrAmeF/CQw/0FbLRv6FzGBiSOlYbXqFb7NnZYxuw2OhgkfyrVWNay43Wm2iQQcEAfXNSzxcopIphkoSdhtLh7n82/rVi3rXXh2/4m/rQr/EttkNZJCBym4AiTGyZgkc0T8P0Ny4TN7SgBSeZJx/3mD7wfpXI8E0dXzxeiv45rVW7q7bTuITy+Yyit09ycVmrWo+2RgCdgzEwxM/LwTEifeivxJqVbV3QbhUjbIg49Kx1AP4VS09gtOy7JWPmkR1BEyD9K6FkqO0Sf46crsM6vU7dNe+b5Ng2/NmE9PvVTRXhbt+pdTa3CAWuSjE/dedypMdlOYFVfiG1dCCHRRcZG3btuQCSBwBkTRDwnTX9qo1/0vw20FiBBJVgStwdMCRNEFUbHzTUpJLwqNMXAWHu6VCBwVDRjliDM96oHQh7lu36ZvMgbaSQVXLkEkkggd+tSL9iBt0xun3X1MOsbv1zRD4f0JbUC7t227aMFEfKxxs9iAa5aHukbEGnArhK7mhEjqaVc0q0yjy/RI6zaCgblUouYchoKRzuUWZjEifaub8IXmBIDZ5BVGgZxJaDPem0gBs77LbQytatMSZF64hQD+K2Qcqeu8RxT6kkXLiOflLAvhCxW6cmAAd0zGYJPSnoVKiy2rClbZAibiKWxttuocEYydwbBxIqS9bW7bUHm20k8DIMKY6SFb6ye8jtTYZAouiMW2tnqAqk2578HIznIxVrTXyjC7APmHJGbedkg+xk2wG5maKN8kF2ybjNbMkMqwuZjaZjjPpYR3U1N4I8J9pENbRWBJ2lra3PM3QICkKQST0nmmvsXLMstDgwCeLkIABkEbBvMQZTuTKu6aLdm0d53OAT1DeZBYYAaSsn/ALzuKAJi7GzLTJi2z7lJX1HYSB8wVSVnqFM8msn4yj+WslQUYXFIJAYozgBTEHBjpwPx0FzU4fEBhdWOot722pIPKhV+oXrNZ3WJBt29u85IMb8GFAjqFEMZHDA9IquJfYTJ0Ef2b+ai6+6jKoTS3S0qX3AnKjYw2mRyZ+lQfCWoCuGuFyikMy/NIEljsyxUhYJjgnnNQ/B6210mvNw3PMFpVQp5+1SXgsTb9I3A/frj4c8ZGls3bwk3GUruK4tbiVUtunzCewGOpbiuuSOTYXt+H7DcvXEbdcd7mxR6V3NKAhiNsq0kczGKJeEXxtlhBlucmCSQZGMTFcW7fnqCQbjkE5yzHljnknmogjAdVjExwWBgQetePkm5t2epihwWw3YaXHQDJ7bR8095EiPeqYtkXNwkAscdgThfwmKlt3AtndEs7BV/2EElh9WKj86rLqpYicA8+8D/AFxSxfg172FdPqcDGIntxGP1qZL7AZjvmR+cD+VVLTemV9P1GPxjg1Oz+341VClH4ivObDABGJZAFgwfWpznis5pL83SDaVNRA3Wgyi1dQA+tgQcqBP4UU+LIOmYM4QFrcnOIaRx7iKzVjUOo8t3O35luqA0pBlJPKmeMHiunGvqRm6kF/EtdbKsPNuvcg9G8v5W9OPRgd80P8N0Fv8Aw6FiJVfUZx7z35/Opbfin2bHygLKdSfUzGQoAHHc1mtUFDQgCjqATGOOab45SjXQLKou3sm14V2O0enoM/n7ccVJ4LdG15RG9QB3KD096FJqmQHaMH+Vd6PxLaG3dSP0roUKVEHO3ZoQ1v8A7Gz0P7tes1FctoWslbaKPNRDsUCf3TZA9m/WhI8WH6Dt0B/rVi141tSVBzcPDRwluI/KlcHQ0ZpMO37Nq/q9R6nS4rsN8bgYPBWRgYHNVf3TRM9Se5mn8H129Q4V9xLgwFM5ESWcdz+dQaq8CN3Xc49xtJGc4/WuacJN14OmE4qNsKtq2YWlW6lohmILhSCYAAgj3ol4fdZdxZfKOfMRF/eMTi5bO6FBHIjr+NZK5qrW/beVisQCpysxJKx6h/Sivhz+WyKDbuXAgFq4AZFrMDsfp04qnFxhTJ8uUrRrF3BPsrRtu8BSzSH5PAmCI56zRTwfxAW9y3TG52gwxlsBs89ue9Z1rdxrcNe3Ft2fSBb9MECOMN1NXLt3aVHI3TPeeojnjp+tcj7LJWjcWL6sJUgj2qbdWc8I1XqHvP8Af6UdBrEY40TqaVRilW2KecfDYIXzWt+n7NkRYAGwvg7Y9U7R7SoI5ptu+9cG+R512ezbbhk+rEEpRL4f8MtjTICwJu3WackLb0wBdVLRtUuqkmBuAaqNrTF3bYGnYWZVyFLuJkL8w+7E/dJPFUfbFvRUd5YIcQCJ7LIYr75kA9yK7s6jaAULKVAOCQQGQLPbaCVxwZPU1Jo9A4U3CNgYMqsN8EwSYU/dH8YwCB3qN7UPG4KtzbBblACuD/w++O54xMC/oL2VkeWrTcgH0uoAB4MCFfoMycDmq9zUKVdWmRtZTJBVoubyRyZPfMrIxVqzYe7bRgrBre5WkFjt2r5YAb5SAChkQRI96hXwkhvSCT6REboVSQSWPTY3fFKmja8AAXyyPbIkidrz+BHcy+R0jjBFD/HnItJ69twOu5gZCny58ogZHygkEYn8K0zfDjhQ2IViBtFx2jbA8xio8oQBGWOfaqvifwZduL5buRt2v6Ea4xIDAsQxQQWukSXmFEA5jphKKl2SmnQP+GNZcHh2u2qhRjpg5LkMCb3phApkTMkxVXRoxBRY2eneY52kEKO2YJNaM+C3LFoWbNrVXHIybi2UUgpIRNrS3eDjmqGm+E75VUuItpeTDBASYmQN0jMiJ4/IyTT3ZsFQS8H03mAwRCgszdFAOWJOIqTXagcIZQTBzJiJif7P6Vb03wm6AqTuXJw4g+nBGzJIlRxPqwKH6n4euEgK6EnEHcrR3ClcgfWvP4nRzRDqdcMLOFACmPqS0e7MT+FLQW8H/Lz7zOfzFWj8IXp9TJgA+lX7xAkCWPYcxT2/A7qjLDjcu1X4C7mBGAT19o4plEm5lmzcHlqpJGB16RMYPWu7dwscZHt+uOag/wDh7UAkK1tkAyQrAgADJBPprhfD1Vklr5J5VSsA++4HH4iKeq8i/LRQ+Mbn/VWkEjdbnv8AN+hrFae8IAJ3Wy0qBIO+CFj3MwRxXqj6BbqlLiO6mCE323uj6vtErn5c/hQw/ClvzUdhtG5XJO208qQYII2sTjiD7iujHlio0yU5Nu0Y7xHe6FAG+zUM9tSRDHJJgS2z0qY4MzFCfDfBLmpuqqEZYBmBkW1glnbuoCk/kBkivSk+EEtkXLd4tdZnZriKJUNJMB3G1yXjcxfBwoBIMt7S27SONJZS15kC4VDpu5Eh1VtqyFOxdqyAetWX5EIrRJq+zynX+Hmy7KTwxC7oDMASAwUEwDE8/ieapbj0rcH9ml07rj3rVqyG9Vy7IHJEKoYs7YwIH1qj4h8PC258oXWidpfy4fAggW55mQJOPerLNB+RaMxbYyPV/faif+IBMLb80gSdiwBH+6TRjwu6LJi5almJjaA7LjIaB6RjIBJ9sGi/g9uybrXBbuAsIYAHa22DtEcMcY7UksvtFIx9Mzb6K8V2pprgnKsD+sECh76DUklTbuEglmlT+JJ4/Kt4fFGZiBZuzOZVh3PTjuJxFXbmrKFg6sNpAPEEsARGcgg1NZ2vA7gpeTzbR645JUOvUHnjo3I/lRbS6ghdltjsMNJxsxlfaPyNT/E9u3Kta8tIkMFCjczEQCBjoTmgtq5+E5Ij+5HtVX9lYsfq6NtoBZ/wjwTAnzHI5wsmesDFFfEhG0jj0dPqR70A8O1UeH3jA9LLtBiTlPmPEfyFHvESXtKRyNnHGAZg1wTTv/p2xegz4OvrWff+U1pFNZzww+oR9O+Y4nvRtL47ipI2XZbmlUSXh3pqYmCtMgKfKnpnaUUlQS/qA2BiAR7dCepqW9ZYAL5di2rkwsRvEAkEDbKDK7eCOe1D9D4aA5ZANzEy52O2Mwu87Bg9qlv+HH13DcZ1ZWR1fabkzKtvBxtGYAjmkTIuMn2VrmgLMSFVgOXtqCSQB6d0beDwWnjMYqe9aXaPsrfBI3eWGB/jBTCt05/Ohdrwzy0IutcullBQK6L6CTktJkYjABnjFXzbuKi7NrK8ME3IhBjEloLHj5t3Q4rGheMkVfNZiIbaeDtv34Ug/wAKtBP1OKv6fTu4C7j6RG6N3tAOQyjOCTEYp28GvO7ElkYQdwYeWcYz94nP5flJaW4q7XuEnL4A4Hq3Z27vp0rNs2KaZBq9LcVdrsIjcUXcQDMgSSRiB2qbTacORtKggY2qpLNkEPOSMEcg8Vau2rpAuSQONzOFEnooV3kiZO7t9avaRJT7oG4ypJG5jA2/lOcit4lOKBz2LrWyGLCMkrMnuY6iQB2EnNUWe6oBW4txWYjdtlRPdhuaTkcEfSRWitG4cFkuAQTAVRIeCGIzP09x7VRv30S4xdGBAVSUClQQBAYHAIwMfpW0jOJEmjKqDeRNgj0F5BkiYQJB6DPSR0NM+oB/c27QHynaVzAJOQJ/QV2mrRXEuQBJHmLsmZBO9QJ+f3GcCptVo7T7WEn1hQ6Xx5Z+u2IOO3QCihXRHqtMlxlRgoBEjCyOAD6l+XIj/SqgsQwRmEKRgJDxJEJnYoMxniaKqypKqbkFTucNaaGY8H0lWMCcjp3odqtSgWd98ICAYFv1Yw7yARnIAMe3Sg2KRKLCGVIBaYgLuYCN0sIX1GOsfMYmlb0iIQfSR3KkzzGCCV4gyB7RVV/EohWkW9oIdla3D5EEA4IMRGDP41VF9GYm4oKR1WAJmVKqQ20f84oYN+gsthZdU2N8vWdsxG0Se3SDXPlhhCgly0MI3z0ncrYMYkETgHih2nUs/wBmpuYkEXG2qpj0hXSZwMSRTp5TGAHDFSwWUKkExG5X3Ag8nIHagFJ+i1ctorC35e3BcgelgcEgxBgx78UtRasgMjKQDBO4YUk8lQQQDPfjntXJuXVWC+9Anq2sBkERuYZiOCDB7VF/iJx5w2m3I2QRE+gEdDPt74zQa0c3vB7Kt6BbaSuBuDnBhT8o2ZickwBNdajwEAD7K2sA+gfK4PpMFvlMD/xVO2jV7Slybmx56r6lbcDg5YGCMdql0pKxHpHJ3ekkyfxMGZHWRQjKIrdhLdtQVSGneoXcu2DCxBDLBggHNRa+0VJcNaQEZi2euQ0zP/tRC2tvb8nmuCzAglYGBtRQcO306ZNQXiYFxmuqsgKrKTwAASczBjP6VrMSZQ0ZurIQq4YbS4BDlWYwx7D6ycxT+IeHM7N55UiQYRlBwIIGPS2ON0VZF6WJYFGYSWUeowJmGAGfpjOajF1LpbcQIiA2Z9PqJk9we350WbS8gy/8MadQJtiG4lmWNrKwJOQp7CPryKjPwHpmIlASQSFFwk+rAIEBSRmJx+MUet+bt+zCXFBI3L6uc5J9WMmIAqR/Arv2dy56BBRiGGCchxDZmJiOaZZJezaiAtP4JprNpU2lgdnJJ37XDDIXarZzIzH5X9E1n020ACsFYgCbrekbQGmY9Qnt6etSaXTqhNlipEMQ5LmJLYk5PIgx1AFTtprLCCwlQQDkMF5iAVMEQQQ3BzRybN0tHdvTAyAFED1LMjBCtz8vTP06Vw2kZyeVUIGZmKQu4EqAcDdAkz0Arqz4qlkgWLa3ADhwXMCMqSylVHUgMZ9qFC67Xne95rlmyQcosgRuXkBRAjbz1rHS7McgilqzZWRdLsjfKrbyAR948LycD2zSodd8Vs2b4ZItKAVBWNxmMkGZJg5zT1Pk/QylGt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802817"/>
            <a:ext cx="4500562" cy="605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792026"/>
            <a:ext cx="4500562" cy="606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42976" y="214290"/>
            <a:ext cx="7143800" cy="1000133"/>
          </a:xfrm>
        </p:spPr>
        <p:txBody>
          <a:bodyPr>
            <a:normAutofit/>
          </a:bodyPr>
          <a:lstStyle/>
          <a:p>
            <a:r>
              <a:rPr lang="es-ES" dirty="0" smtClean="0"/>
              <a:t>PLANOS SUELOS Y PRECIPITACION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357166"/>
            <a:ext cx="7286676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00232" y="0"/>
            <a:ext cx="5111750" cy="714357"/>
          </a:xfrm>
        </p:spPr>
        <p:txBody>
          <a:bodyPr>
            <a:normAutofit/>
          </a:bodyPr>
          <a:lstStyle/>
          <a:p>
            <a:r>
              <a:rPr lang="es-ES" dirty="0" smtClean="0"/>
              <a:t>CLIMA DEL CHACO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74806" y="1071546"/>
            <a:ext cx="4169194" cy="541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19086"/>
            <a:ext cx="4935542" cy="673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72066" y="273051"/>
            <a:ext cx="3614734" cy="798495"/>
          </a:xfrm>
        </p:spPr>
        <p:txBody>
          <a:bodyPr/>
          <a:lstStyle/>
          <a:p>
            <a:r>
              <a:rPr lang="es-ES" dirty="0" smtClean="0"/>
              <a:t>MAPAS LOGISTICA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29124" y="357166"/>
            <a:ext cx="43434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1924" cy="1725602"/>
          </a:xfrm>
          <a:blipFill>
            <a:blip r:embed="rId3" cstate="screen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s-ES" dirty="0" smtClean="0"/>
              <a:t>UBICACIÓN CON RESPECTO A LA HIDROVIA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143117"/>
            <a:ext cx="3686172" cy="3143272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s-ES" sz="1800" dirty="0" smtClean="0"/>
              <a:t>TODO EL PROYECTO APUNTA A SU SALIDA POR LA HIDROVIA</a:t>
            </a:r>
          </a:p>
          <a:p>
            <a:r>
              <a:rPr lang="es-ES" sz="1800" dirty="0" smtClean="0"/>
              <a:t>LOS PUERTOS DE EMBARQUE EN BAHIA NEGRA Y EN VILLETA YA ESTAN ADQUIRIDOS Y EN PROCESO DE PLANIFICACIÓN</a:t>
            </a:r>
          </a:p>
          <a:p>
            <a:r>
              <a:rPr lang="es-ES" sz="1800" dirty="0" smtClean="0"/>
              <a:t>EN LA INVERSION SE PRIORIZO EL TIPO DE TIERRA Y SU UBICACIÓN CON RESPECTO AL RIO PARAGUAY.</a:t>
            </a:r>
          </a:p>
          <a:p>
            <a:endParaRPr lang="es-ES" sz="1600" dirty="0"/>
          </a:p>
        </p:txBody>
      </p:sp>
      <p:sp>
        <p:nvSpPr>
          <p:cNvPr id="5" name="4 Elipse"/>
          <p:cNvSpPr/>
          <p:nvPr/>
        </p:nvSpPr>
        <p:spPr>
          <a:xfrm>
            <a:off x="5000628" y="1428736"/>
            <a:ext cx="642942" cy="642942"/>
          </a:xfrm>
          <a:prstGeom prst="ellipse">
            <a:avLst/>
          </a:prstGeom>
          <a:noFill/>
          <a:ln>
            <a:solidFill>
              <a:srgbClr val="FF000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6 Conector recto de flecha"/>
          <p:cNvCxnSpPr/>
          <p:nvPr/>
        </p:nvCxnSpPr>
        <p:spPr>
          <a:xfrm rot="10800000" flipV="1">
            <a:off x="5857884" y="2928934"/>
            <a:ext cx="642942" cy="35719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6429388" y="1142984"/>
            <a:ext cx="914400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BAHIA NEGRA</a:t>
            </a:r>
            <a:endParaRPr lang="es-ES" sz="1200" dirty="0"/>
          </a:p>
        </p:txBody>
      </p:sp>
      <p:cxnSp>
        <p:nvCxnSpPr>
          <p:cNvPr id="12" name="11 Conector recto de flecha"/>
          <p:cNvCxnSpPr/>
          <p:nvPr/>
        </p:nvCxnSpPr>
        <p:spPr>
          <a:xfrm rot="10800000" flipV="1">
            <a:off x="5786446" y="1500174"/>
            <a:ext cx="642942" cy="35719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"/>
          <p:cNvSpPr/>
          <p:nvPr/>
        </p:nvSpPr>
        <p:spPr>
          <a:xfrm>
            <a:off x="6500826" y="2714620"/>
            <a:ext cx="114300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CENTRALPORT VILLETA</a:t>
            </a:r>
            <a:endParaRPr lang="es-ES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715140" y="4786322"/>
            <a:ext cx="91440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/>
              <a:t>NUEVA PALMIRA</a:t>
            </a:r>
            <a:endParaRPr lang="es-ES" sz="1200" dirty="0"/>
          </a:p>
        </p:txBody>
      </p:sp>
      <p:cxnSp>
        <p:nvCxnSpPr>
          <p:cNvPr id="15" name="14 Conector recto de flecha"/>
          <p:cNvCxnSpPr/>
          <p:nvPr/>
        </p:nvCxnSpPr>
        <p:spPr>
          <a:xfrm rot="10800000" flipV="1">
            <a:off x="5715008" y="5000636"/>
            <a:ext cx="1000132" cy="500066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Llamada rectangular redondeada"/>
          <p:cNvSpPr/>
          <p:nvPr/>
        </p:nvSpPr>
        <p:spPr>
          <a:xfrm>
            <a:off x="4429124" y="785794"/>
            <a:ext cx="1143008" cy="357190"/>
          </a:xfrm>
          <a:prstGeom prst="wedgeRoundRectCallout">
            <a:avLst>
              <a:gd name="adj1" fmla="val 32804"/>
              <a:gd name="adj2" fmla="val 229902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CAMPOS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1924" cy="72705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txBody>
          <a:bodyPr/>
          <a:lstStyle/>
          <a:p>
            <a:r>
              <a:rPr lang="es-ES" dirty="0" smtClean="0"/>
              <a:t>UBICACIÓN DE TIERRAS Y PUERTOS</a:t>
            </a:r>
            <a:endParaRPr lang="es-E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4140199" y="1208880"/>
            <a:ext cx="4934763" cy="493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>
          <a:xfrm>
            <a:off x="785786" y="1214422"/>
            <a:ext cx="3008313" cy="514353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chemeClr val="accent3">
                <a:lumMod val="40000"/>
                <a:lumOff val="60000"/>
              </a:schemeClr>
            </a:outerShdw>
          </a:effectLst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sz="2000" dirty="0" smtClean="0"/>
              <a:t>TIERRAS </a:t>
            </a:r>
            <a:r>
              <a:rPr lang="es-ES" sz="2000" dirty="0"/>
              <a:t>UBICADAS EN LA MEJOR  ZONA AGRICOLA DEL CHACO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 smtClean="0"/>
              <a:t>PUERTOS </a:t>
            </a:r>
            <a:r>
              <a:rPr lang="es-ES" sz="2000" dirty="0"/>
              <a:t>ESTRATEGICOS PARA SALIDA  DE </a:t>
            </a:r>
            <a:r>
              <a:rPr lang="es-ES" sz="2000" dirty="0" smtClean="0"/>
              <a:t>MERCADERIA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 smtClean="0"/>
              <a:t>200.000 </a:t>
            </a:r>
            <a:r>
              <a:rPr lang="es-ES" sz="2000" dirty="0"/>
              <a:t>HECTAREAS AL </a:t>
            </a:r>
            <a:r>
              <a:rPr lang="es-ES" sz="2000" dirty="0" smtClean="0"/>
              <a:t>NORTE </a:t>
            </a:r>
            <a:r>
              <a:rPr lang="es-ES" sz="2000" dirty="0"/>
              <a:t>DE LINEA 1 </a:t>
            </a:r>
            <a:r>
              <a:rPr lang="es-ES" sz="2000" dirty="0" smtClean="0"/>
              <a:t>(ZONA DE SUELOS AGRICOLAS)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 smtClean="0"/>
              <a:t>RUTAS EN PROCESO DE CONCESIÓN PRIVADA EN RAPIDO DESARROLLO</a:t>
            </a:r>
          </a:p>
          <a:p>
            <a:pPr marL="342900" indent="-342900">
              <a:buFont typeface="Arial" pitchFamily="34" charset="0"/>
              <a:buChar char="•"/>
            </a:pPr>
            <a:endParaRPr lang="es-ES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es-ES" sz="1600" dirty="0"/>
          </a:p>
        </p:txBody>
      </p:sp>
      <p:sp>
        <p:nvSpPr>
          <p:cNvPr id="6" name="5 Llamada rectangular"/>
          <p:cNvSpPr/>
          <p:nvPr/>
        </p:nvSpPr>
        <p:spPr>
          <a:xfrm>
            <a:off x="7215206" y="1357298"/>
            <a:ext cx="914400" cy="357190"/>
          </a:xfrm>
          <a:prstGeom prst="wedgeRectCallout">
            <a:avLst>
              <a:gd name="adj1" fmla="val -92046"/>
              <a:gd name="adj2" fmla="val 70286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>
                <a:solidFill>
                  <a:schemeClr val="tx1"/>
                </a:solidFill>
              </a:rPr>
              <a:t>PUERTO BAHIA NEGRA</a:t>
            </a:r>
            <a:endParaRPr lang="es-ES" sz="1000" dirty="0">
              <a:solidFill>
                <a:schemeClr val="tx1"/>
              </a:solidFill>
            </a:endParaRPr>
          </a:p>
        </p:txBody>
      </p:sp>
      <p:sp>
        <p:nvSpPr>
          <p:cNvPr id="7" name="6 Llamada rectangular"/>
          <p:cNvSpPr/>
          <p:nvPr/>
        </p:nvSpPr>
        <p:spPr>
          <a:xfrm>
            <a:off x="5572132" y="4786322"/>
            <a:ext cx="785818" cy="428628"/>
          </a:xfrm>
          <a:prstGeom prst="wedgeRectCallout">
            <a:avLst>
              <a:gd name="adj1" fmla="val 109386"/>
              <a:gd name="adj2" fmla="val -20864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>
                <a:solidFill>
                  <a:schemeClr val="tx1"/>
                </a:solidFill>
              </a:rPr>
              <a:t>PUERTO EN VILLETA</a:t>
            </a:r>
            <a:endParaRPr lang="es-ES" sz="1000" dirty="0">
              <a:solidFill>
                <a:schemeClr val="tx1"/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785794"/>
            <a:ext cx="1571636" cy="157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Llamada rectangular"/>
          <p:cNvSpPr/>
          <p:nvPr/>
        </p:nvSpPr>
        <p:spPr>
          <a:xfrm>
            <a:off x="6643702" y="214290"/>
            <a:ext cx="914400" cy="826962"/>
          </a:xfrm>
          <a:prstGeom prst="wedgeRectCallout">
            <a:avLst>
              <a:gd name="adj1" fmla="val -63258"/>
              <a:gd name="adj2" fmla="val 8988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/>
              <a:t>PROYECTO DE CAÑA DE AZUCAR Y ETANOL</a:t>
            </a:r>
            <a:endParaRPr lang="es-ES" sz="1100" dirty="0"/>
          </a:p>
        </p:txBody>
      </p:sp>
      <p:sp>
        <p:nvSpPr>
          <p:cNvPr id="11" name="10 Llamada rectangular"/>
          <p:cNvSpPr/>
          <p:nvPr/>
        </p:nvSpPr>
        <p:spPr>
          <a:xfrm>
            <a:off x="4214810" y="3286124"/>
            <a:ext cx="1143008" cy="612648"/>
          </a:xfrm>
          <a:prstGeom prst="wedgeRectCallout">
            <a:avLst>
              <a:gd name="adj1" fmla="val 89469"/>
              <a:gd name="adj2" fmla="val -330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CAMPOS  AGRICOLAS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50888" y="0"/>
            <a:ext cx="65038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571744"/>
            <a:ext cx="8229600" cy="1143000"/>
          </a:xfrm>
        </p:spPr>
        <p:txBody>
          <a:bodyPr/>
          <a:lstStyle/>
          <a:p>
            <a:r>
              <a:rPr lang="es-ES" dirty="0" smtClean="0">
                <a:latin typeface="Calibri" pitchFamily="34" charset="0"/>
                <a:cs typeface="Calibri" pitchFamily="34" charset="0"/>
              </a:rPr>
              <a:t>IMAGEN GOOGLE</a:t>
            </a:r>
            <a:endParaRPr lang="es-E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9 Llamada rectangular"/>
          <p:cNvSpPr/>
          <p:nvPr/>
        </p:nvSpPr>
        <p:spPr>
          <a:xfrm>
            <a:off x="5500694" y="500042"/>
            <a:ext cx="1143008" cy="428628"/>
          </a:xfrm>
          <a:prstGeom prst="wedgeRectCallout">
            <a:avLst>
              <a:gd name="adj1" fmla="val -98712"/>
              <a:gd name="adj2" fmla="val 3064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/>
              <a:t>PUERTO DE BAHIA NEGRA</a:t>
            </a:r>
            <a:endParaRPr lang="es-ES" sz="1100" dirty="0"/>
          </a:p>
        </p:txBody>
      </p:sp>
      <p:sp>
        <p:nvSpPr>
          <p:cNvPr id="11" name="10 Llamada rectangular"/>
          <p:cNvSpPr/>
          <p:nvPr/>
        </p:nvSpPr>
        <p:spPr>
          <a:xfrm>
            <a:off x="6643702" y="4929198"/>
            <a:ext cx="1143008" cy="357190"/>
          </a:xfrm>
          <a:prstGeom prst="wedgeRectCallout">
            <a:avLst>
              <a:gd name="adj1" fmla="val -152045"/>
              <a:gd name="adj2" fmla="val 15998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/>
              <a:t>PUERTO DE VILLETA</a:t>
            </a:r>
            <a:endParaRPr lang="es-ES" sz="1100" dirty="0"/>
          </a:p>
        </p:txBody>
      </p:sp>
      <p:sp>
        <p:nvSpPr>
          <p:cNvPr id="6" name="5 Llamada rectangular redondeada"/>
          <p:cNvSpPr/>
          <p:nvPr/>
        </p:nvSpPr>
        <p:spPr>
          <a:xfrm>
            <a:off x="1571604" y="357166"/>
            <a:ext cx="1357322" cy="612648"/>
          </a:xfrm>
          <a:prstGeom prst="wedgeRoundRectCallout">
            <a:avLst>
              <a:gd name="adj1" fmla="val 114924"/>
              <a:gd name="adj2" fmla="val -52832"/>
              <a:gd name="adj3" fmla="val 16667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tx1"/>
                </a:solidFill>
              </a:rPr>
              <a:t>CAMPOS</a:t>
            </a:r>
            <a:endParaRPr lang="es-E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47699"/>
            <a:ext cx="9144000" cy="576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4357694"/>
            <a:ext cx="6400800" cy="1500198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solidFill>
                  <a:srgbClr val="FF0000"/>
                </a:solidFill>
              </a:rPr>
              <a:t>UBICACIÓN DE LAS TIERRAS</a:t>
            </a:r>
            <a:endParaRPr lang="es-E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179398"/>
            <a:ext cx="9129016" cy="453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4348" y="2714620"/>
            <a:ext cx="8229600" cy="1143000"/>
          </a:xfrm>
        </p:spPr>
        <p:txBody>
          <a:bodyPr/>
          <a:lstStyle/>
          <a:p>
            <a:r>
              <a:rPr lang="es-ES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ZONA NORTE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00232" y="3714752"/>
            <a:ext cx="6472254" cy="1482717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ZONA CON GRAN POTENCIAL         AGRICOLA Y FORESTAL</a:t>
            </a:r>
            <a:endParaRPr lang="es-E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42918"/>
            <a:ext cx="9144000" cy="547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571744"/>
            <a:ext cx="8229600" cy="1143000"/>
          </a:xfrm>
        </p:spPr>
        <p:txBody>
          <a:bodyPr/>
          <a:lstStyle/>
          <a:p>
            <a:r>
              <a:rPr lang="es-ES" b="1" dirty="0" smtClean="0">
                <a:solidFill>
                  <a:schemeClr val="bg2">
                    <a:lumMod val="90000"/>
                  </a:schemeClr>
                </a:solidFill>
              </a:rPr>
              <a:t>PUERTO ZONA SUR DE VILLETA</a:t>
            </a:r>
            <a:endParaRPr lang="es-ES" b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1472" y="3429000"/>
            <a:ext cx="8229600" cy="1339841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ZONA DE GRAN DESARROLLO DE PUERTOS ADM, NOBLE, DREYFUS, DEKALPAR, ETC</a:t>
            </a:r>
            <a:endParaRPr lang="es-E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00042"/>
            <a:ext cx="8713289" cy="6130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Llamada rectangular"/>
          <p:cNvSpPr/>
          <p:nvPr/>
        </p:nvSpPr>
        <p:spPr>
          <a:xfrm>
            <a:off x="7715272" y="2786058"/>
            <a:ext cx="1071570" cy="500066"/>
          </a:xfrm>
          <a:prstGeom prst="wedgeRectCallout">
            <a:avLst>
              <a:gd name="adj1" fmla="val -51863"/>
              <a:gd name="adj2" fmla="val 1650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/>
              <a:t>RUTA NACIONAL VILLETA ALBERDI</a:t>
            </a:r>
            <a:endParaRPr lang="es-ES" sz="1000" dirty="0"/>
          </a:p>
        </p:txBody>
      </p:sp>
      <p:sp>
        <p:nvSpPr>
          <p:cNvPr id="6" name="5 Llamada rectangular"/>
          <p:cNvSpPr/>
          <p:nvPr/>
        </p:nvSpPr>
        <p:spPr>
          <a:xfrm>
            <a:off x="6929454" y="1000108"/>
            <a:ext cx="1357322" cy="714380"/>
          </a:xfrm>
          <a:prstGeom prst="wedgeRectCallout">
            <a:avLst>
              <a:gd name="adj1" fmla="val -124947"/>
              <a:gd name="adj2" fmla="val -22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tx1"/>
                </a:solidFill>
              </a:rPr>
              <a:t>PUERTO CENTRALPORT</a:t>
            </a:r>
          </a:p>
          <a:p>
            <a:pPr algn="ctr"/>
            <a:r>
              <a:rPr lang="es-ES" sz="1400" dirty="0" smtClean="0">
                <a:solidFill>
                  <a:schemeClr val="tx1"/>
                </a:solidFill>
              </a:rPr>
              <a:t>75 HAS</a:t>
            </a:r>
            <a:endParaRPr lang="es-E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3050"/>
            <a:ext cx="4143372" cy="1162050"/>
          </a:xfrm>
        </p:spPr>
        <p:txBody>
          <a:bodyPr>
            <a:noAutofit/>
          </a:bodyPr>
          <a:lstStyle/>
          <a:p>
            <a:pPr algn="ctr"/>
            <a:r>
              <a:rPr lang="es-ES" sz="2800" dirty="0" smtClean="0"/>
              <a:t>GRAN POTENCIAL GANADERO DE PRODUCCION DE CARNE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71934" y="273050"/>
            <a:ext cx="5072066" cy="5853113"/>
          </a:xfrm>
        </p:spPr>
        <p:txBody>
          <a:bodyPr/>
          <a:lstStyle/>
          <a:p>
            <a:r>
              <a:rPr lang="es-ES" sz="4400" dirty="0" smtClean="0"/>
              <a:t>CAMPOS UTILIZADOS CASI EXCLUSIVAMENTE CON GANADERIA DE CRIA E INVERNADA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dirty="0" smtClean="0"/>
              <a:t>SEGÚN EXPERIENCIAS CONOCIDAS SE PUEDE PRODUCIR HASTA 400 KG DE CARNE CON DOTACIONES DE 2 UNIDADES GANADERAS.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EN CAMPOS SIN MAYOR MANEJO SE LOGRAN FACILMENTE 250 KG DE CARNE SOBRE PASTURAS DE GATON PANIC Y TANZANIA.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516</Words>
  <Application>Microsoft Office PowerPoint</Application>
  <PresentationFormat>On-screen Show (4:3)</PresentationFormat>
  <Paragraphs>109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de Office</vt:lpstr>
      <vt:lpstr>CAMPOS EN PARAGUAY</vt:lpstr>
      <vt:lpstr>UBICACIÓN CON RESPECTO A LA HIDROVIA </vt:lpstr>
      <vt:lpstr>UBICACIÓN DE TIERRAS Y PUERTOS</vt:lpstr>
      <vt:lpstr>IMAGEN GOOGLE</vt:lpstr>
      <vt:lpstr>Slide 5</vt:lpstr>
      <vt:lpstr>ZONA NORTE</vt:lpstr>
      <vt:lpstr>PUERTO ZONA SUR DE VILLETA</vt:lpstr>
      <vt:lpstr>Slide 8</vt:lpstr>
      <vt:lpstr>GRAN POTENCIAL GANADERO DE PRODUCCION DE CARNE</vt:lpstr>
      <vt:lpstr>Slide 10</vt:lpstr>
      <vt:lpstr>CRECIMIENTO DE CLONES DE EUCALIPTUS</vt:lpstr>
      <vt:lpstr>Slide 12</vt:lpstr>
      <vt:lpstr>Slide 13</vt:lpstr>
      <vt:lpstr>PROYECTO EN DESARROLLO</vt:lpstr>
      <vt:lpstr>INDICES PRODUCTIVOS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PARAGUAY 2012</dc:title>
  <dc:creator>Gabriel</dc:creator>
  <cp:lastModifiedBy>dsegovia</cp:lastModifiedBy>
  <cp:revision>62</cp:revision>
  <dcterms:created xsi:type="dcterms:W3CDTF">2012-08-02T13:20:51Z</dcterms:created>
  <dcterms:modified xsi:type="dcterms:W3CDTF">2012-12-21T16:53:31Z</dcterms:modified>
</cp:coreProperties>
</file>